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56" r:id="rId5"/>
    <p:sldId id="260" r:id="rId6"/>
    <p:sldId id="262" r:id="rId7"/>
    <p:sldId id="264" r:id="rId8"/>
    <p:sldId id="265" r:id="rId9"/>
    <p:sldId id="268" r:id="rId10"/>
    <p:sldId id="283" r:id="rId11"/>
    <p:sldId id="269" r:id="rId12"/>
    <p:sldId id="270" r:id="rId13"/>
    <p:sldId id="271" r:id="rId14"/>
    <p:sldId id="272" r:id="rId15"/>
    <p:sldId id="274" r:id="rId16"/>
    <p:sldId id="275" r:id="rId17"/>
    <p:sldId id="276" r:id="rId18"/>
    <p:sldId id="277" r:id="rId19"/>
    <p:sldId id="278" r:id="rId20"/>
    <p:sldId id="279" r:id="rId21"/>
    <p:sldId id="280" r:id="rId22"/>
    <p:sldId id="281"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C3B85D-8CB6-4CF1-837D-33A170D1A9D9}" v="30" dt="2023-09-06T07:46:22.8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66" autoAdjust="0"/>
    <p:restoredTop sz="85097" autoAdjust="0"/>
  </p:normalViewPr>
  <p:slideViewPr>
    <p:cSldViewPr snapToGrid="0">
      <p:cViewPr varScale="1">
        <p:scale>
          <a:sx n="98" d="100"/>
          <a:sy n="98" d="100"/>
        </p:scale>
        <p:origin x="9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riessen" userId="S::nicole.driessen@fortior.nl::a194f677-ad94-459d-a298-03eb58aa1f30" providerId="AD" clId="Web-{86C3B85D-8CB6-4CF1-837D-33A170D1A9D9}"/>
    <pc:docChg chg="addSld modSld">
      <pc:chgData name="Nicole Driessen" userId="S::nicole.driessen@fortior.nl::a194f677-ad94-459d-a298-03eb58aa1f30" providerId="AD" clId="Web-{86C3B85D-8CB6-4CF1-837D-33A170D1A9D9}" dt="2023-09-06T07:46:22.889" v="31"/>
      <pc:docMkLst>
        <pc:docMk/>
      </pc:docMkLst>
      <pc:sldChg chg="addSp delSp modSp new mod setBg setClrOvrMap">
        <pc:chgData name="Nicole Driessen" userId="S::nicole.driessen@fortior.nl::a194f677-ad94-459d-a298-03eb58aa1f30" providerId="AD" clId="Web-{86C3B85D-8CB6-4CF1-837D-33A170D1A9D9}" dt="2023-09-06T07:43:17.508" v="7"/>
        <pc:sldMkLst>
          <pc:docMk/>
          <pc:sldMk cId="1528584722" sldId="256"/>
        </pc:sldMkLst>
        <pc:spChg chg="mod">
          <ac:chgData name="Nicole Driessen" userId="S::nicole.driessen@fortior.nl::a194f677-ad94-459d-a298-03eb58aa1f30" providerId="AD" clId="Web-{86C3B85D-8CB6-4CF1-837D-33A170D1A9D9}" dt="2023-09-06T07:43:17.508" v="7"/>
          <ac:spMkLst>
            <pc:docMk/>
            <pc:sldMk cId="1528584722" sldId="256"/>
            <ac:spMk id="2" creationId="{14E8694F-15C4-F1D9-A93D-66CD8607FE7C}"/>
          </ac:spMkLst>
        </pc:spChg>
        <pc:spChg chg="mod">
          <ac:chgData name="Nicole Driessen" userId="S::nicole.driessen@fortior.nl::a194f677-ad94-459d-a298-03eb58aa1f30" providerId="AD" clId="Web-{86C3B85D-8CB6-4CF1-837D-33A170D1A9D9}" dt="2023-09-06T07:43:17.508" v="7"/>
          <ac:spMkLst>
            <pc:docMk/>
            <pc:sldMk cId="1528584722" sldId="256"/>
            <ac:spMk id="3" creationId="{4C9018A6-BF3B-0159-74C0-74E86A3E27AD}"/>
          </ac:spMkLst>
        </pc:spChg>
        <pc:spChg chg="add del">
          <ac:chgData name="Nicole Driessen" userId="S::nicole.driessen@fortior.nl::a194f677-ad94-459d-a298-03eb58aa1f30" providerId="AD" clId="Web-{86C3B85D-8CB6-4CF1-837D-33A170D1A9D9}" dt="2023-09-06T07:43:17.508" v="6"/>
          <ac:spMkLst>
            <pc:docMk/>
            <pc:sldMk cId="1528584722" sldId="256"/>
            <ac:spMk id="9" creationId="{71B2258F-86CA-4D4D-8270-BC05FCDEBFB3}"/>
          </ac:spMkLst>
        </pc:spChg>
        <pc:spChg chg="add">
          <ac:chgData name="Nicole Driessen" userId="S::nicole.driessen@fortior.nl::a194f677-ad94-459d-a298-03eb58aa1f30" providerId="AD" clId="Web-{86C3B85D-8CB6-4CF1-837D-33A170D1A9D9}" dt="2023-09-06T07:43:17.508" v="7"/>
          <ac:spMkLst>
            <pc:docMk/>
            <pc:sldMk cId="1528584722" sldId="256"/>
            <ac:spMk id="11" creationId="{007891EC-4501-44ED-A8C8-B11B6DB767AB}"/>
          </ac:spMkLst>
        </pc:spChg>
        <pc:spChg chg="add">
          <ac:chgData name="Nicole Driessen" userId="S::nicole.driessen@fortior.nl::a194f677-ad94-459d-a298-03eb58aa1f30" providerId="AD" clId="Web-{86C3B85D-8CB6-4CF1-837D-33A170D1A9D9}" dt="2023-09-06T07:43:17.508" v="7"/>
          <ac:spMkLst>
            <pc:docMk/>
            <pc:sldMk cId="1528584722" sldId="256"/>
            <ac:spMk id="12" creationId="{C1DD1A8A-57D5-4A81-AD04-532B043C5611}"/>
          </ac:spMkLst>
        </pc:spChg>
        <pc:picChg chg="add mod ord">
          <ac:chgData name="Nicole Driessen" userId="S::nicole.driessen@fortior.nl::a194f677-ad94-459d-a298-03eb58aa1f30" providerId="AD" clId="Web-{86C3B85D-8CB6-4CF1-837D-33A170D1A9D9}" dt="2023-09-06T07:43:17.508" v="7"/>
          <ac:picMkLst>
            <pc:docMk/>
            <pc:sldMk cId="1528584722" sldId="256"/>
            <ac:picMk id="4" creationId="{5B91DB09-E7BF-FD97-DA5E-83CC81B3B842}"/>
          </ac:picMkLst>
        </pc:picChg>
      </pc:sldChg>
      <pc:sldChg chg="addSp delSp modSp new mod setBg">
        <pc:chgData name="Nicole Driessen" userId="S::nicole.driessen@fortior.nl::a194f677-ad94-459d-a298-03eb58aa1f30" providerId="AD" clId="Web-{86C3B85D-8CB6-4CF1-837D-33A170D1A9D9}" dt="2023-09-06T07:46:07.748" v="30"/>
        <pc:sldMkLst>
          <pc:docMk/>
          <pc:sldMk cId="3061144104" sldId="257"/>
        </pc:sldMkLst>
        <pc:spChg chg="del">
          <ac:chgData name="Nicole Driessen" userId="S::nicole.driessen@fortior.nl::a194f677-ad94-459d-a298-03eb58aa1f30" providerId="AD" clId="Web-{86C3B85D-8CB6-4CF1-837D-33A170D1A9D9}" dt="2023-09-06T07:43:49.321" v="12"/>
          <ac:spMkLst>
            <pc:docMk/>
            <pc:sldMk cId="3061144104" sldId="257"/>
            <ac:spMk id="2" creationId="{6E3FF70E-7A86-DDFA-B909-864858F72EEA}"/>
          </ac:spMkLst>
        </pc:spChg>
        <pc:spChg chg="del">
          <ac:chgData name="Nicole Driessen" userId="S::nicole.driessen@fortior.nl::a194f677-ad94-459d-a298-03eb58aa1f30" providerId="AD" clId="Web-{86C3B85D-8CB6-4CF1-837D-33A170D1A9D9}" dt="2023-09-06T07:43:40.915" v="9"/>
          <ac:spMkLst>
            <pc:docMk/>
            <pc:sldMk cId="3061144104" sldId="257"/>
            <ac:spMk id="3" creationId="{FECF9612-F096-E5B9-1BF7-578A55F676F2}"/>
          </ac:spMkLst>
        </pc:spChg>
        <pc:spChg chg="add del mod">
          <ac:chgData name="Nicole Driessen" userId="S::nicole.driessen@fortior.nl::a194f677-ad94-459d-a298-03eb58aa1f30" providerId="AD" clId="Web-{86C3B85D-8CB6-4CF1-837D-33A170D1A9D9}" dt="2023-09-06T07:45:45.809" v="26"/>
          <ac:spMkLst>
            <pc:docMk/>
            <pc:sldMk cId="3061144104" sldId="257"/>
            <ac:spMk id="6" creationId="{1D18777B-EE6B-FD42-9EEF-2313287938F3}"/>
          </ac:spMkLst>
        </pc:spChg>
        <pc:spChg chg="add del">
          <ac:chgData name="Nicole Driessen" userId="S::nicole.driessen@fortior.nl::a194f677-ad94-459d-a298-03eb58aa1f30" providerId="AD" clId="Web-{86C3B85D-8CB6-4CF1-837D-33A170D1A9D9}" dt="2023-09-06T07:46:07.748" v="30"/>
          <ac:spMkLst>
            <pc:docMk/>
            <pc:sldMk cId="3061144104" sldId="257"/>
            <ac:spMk id="9" creationId="{42A4FC2C-047E-45A5-965D-8E1E3BF09BC6}"/>
          </ac:spMkLst>
        </pc:spChg>
        <pc:spChg chg="add">
          <ac:chgData name="Nicole Driessen" userId="S::nicole.driessen@fortior.nl::a194f677-ad94-459d-a298-03eb58aa1f30" providerId="AD" clId="Web-{86C3B85D-8CB6-4CF1-837D-33A170D1A9D9}" dt="2023-09-06T07:46:07.748" v="30"/>
          <ac:spMkLst>
            <pc:docMk/>
            <pc:sldMk cId="3061144104" sldId="257"/>
            <ac:spMk id="14" creationId="{E2BA2BD9-7B54-4190-8F06-3EF3658A0020}"/>
          </ac:spMkLst>
        </pc:spChg>
        <pc:picChg chg="add del mod ord">
          <ac:chgData name="Nicole Driessen" userId="S::nicole.driessen@fortior.nl::a194f677-ad94-459d-a298-03eb58aa1f30" providerId="AD" clId="Web-{86C3B85D-8CB6-4CF1-837D-33A170D1A9D9}" dt="2023-09-06T07:45:34.387" v="25"/>
          <ac:picMkLst>
            <pc:docMk/>
            <pc:sldMk cId="3061144104" sldId="257"/>
            <ac:picMk id="4" creationId="{78E5BCCC-2524-B0AE-FE61-0A89EAE87157}"/>
          </ac:picMkLst>
        </pc:picChg>
        <pc:picChg chg="add mod ord">
          <ac:chgData name="Nicole Driessen" userId="S::nicole.driessen@fortior.nl::a194f677-ad94-459d-a298-03eb58aa1f30" providerId="AD" clId="Web-{86C3B85D-8CB6-4CF1-837D-33A170D1A9D9}" dt="2023-09-06T07:46:07.748" v="30"/>
          <ac:picMkLst>
            <pc:docMk/>
            <pc:sldMk cId="3061144104" sldId="257"/>
            <ac:picMk id="7" creationId="{F8B55BF9-A9EB-2236-34EC-6EE16344D628}"/>
          </ac:picMkLst>
        </pc:picChg>
      </pc:sldChg>
      <pc:sldChg chg="add replId">
        <pc:chgData name="Nicole Driessen" userId="S::nicole.driessen@fortior.nl::a194f677-ad94-459d-a298-03eb58aa1f30" providerId="AD" clId="Web-{86C3B85D-8CB6-4CF1-837D-33A170D1A9D9}" dt="2023-09-06T07:43:54.087" v="13"/>
        <pc:sldMkLst>
          <pc:docMk/>
          <pc:sldMk cId="4274394653" sldId="258"/>
        </pc:sldMkLst>
      </pc:sldChg>
      <pc:sldChg chg="addSp delSp modSp new">
        <pc:chgData name="Nicole Driessen" userId="S::nicole.driessen@fortior.nl::a194f677-ad94-459d-a298-03eb58aa1f30" providerId="AD" clId="Web-{86C3B85D-8CB6-4CF1-837D-33A170D1A9D9}" dt="2023-09-06T07:44:38.620" v="18"/>
        <pc:sldMkLst>
          <pc:docMk/>
          <pc:sldMk cId="3960258581" sldId="259"/>
        </pc:sldMkLst>
        <pc:spChg chg="del">
          <ac:chgData name="Nicole Driessen" userId="S::nicole.driessen@fortior.nl::a194f677-ad94-459d-a298-03eb58aa1f30" providerId="AD" clId="Web-{86C3B85D-8CB6-4CF1-837D-33A170D1A9D9}" dt="2023-09-06T07:44:22.604" v="15"/>
          <ac:spMkLst>
            <pc:docMk/>
            <pc:sldMk cId="3960258581" sldId="259"/>
            <ac:spMk id="3" creationId="{29514EAC-057A-2E1F-0672-A3C36086D0EC}"/>
          </ac:spMkLst>
        </pc:spChg>
        <pc:picChg chg="add mod ord">
          <ac:chgData name="Nicole Driessen" userId="S::nicole.driessen@fortior.nl::a194f677-ad94-459d-a298-03eb58aa1f30" providerId="AD" clId="Web-{86C3B85D-8CB6-4CF1-837D-33A170D1A9D9}" dt="2023-09-06T07:44:38.620" v="18"/>
          <ac:picMkLst>
            <pc:docMk/>
            <pc:sldMk cId="3960258581" sldId="259"/>
            <ac:picMk id="4" creationId="{FEC73375-A078-35CB-4E7A-19AC195BDA84}"/>
          </ac:picMkLst>
        </pc:picChg>
      </pc:sldChg>
      <pc:sldChg chg="add replId">
        <pc:chgData name="Nicole Driessen" userId="S::nicole.driessen@fortior.nl::a194f677-ad94-459d-a298-03eb58aa1f30" providerId="AD" clId="Web-{86C3B85D-8CB6-4CF1-837D-33A170D1A9D9}" dt="2023-09-06T07:46:22.889" v="31"/>
        <pc:sldMkLst>
          <pc:docMk/>
          <pc:sldMk cId="460266029"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F7CF6-2B3D-4BD8-9CE5-300A60877D41}" type="datetimeFigureOut">
              <a:rPr lang="nl-NL" smtClean="0"/>
              <a:t>24-9-2023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149C7-0865-4E76-BB53-370118AA1ED3}" type="slidenum">
              <a:rPr lang="nl-NL" smtClean="0"/>
              <a:t>‹nr.›</a:t>
            </a:fld>
            <a:endParaRPr lang="nl-NL"/>
          </a:p>
        </p:txBody>
      </p:sp>
    </p:spTree>
    <p:extLst>
      <p:ext uri="{BB962C8B-B14F-4D97-AF65-F5344CB8AC3E}">
        <p14:creationId xmlns:p14="http://schemas.microsoft.com/office/powerpoint/2010/main" val="1109254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solidFill>
                  <a:srgbClr val="5F6368"/>
                </a:solidFill>
                <a:effectLst/>
                <a:latin typeface="arial" panose="020B0604020202020204" pitchFamily="34" charset="0"/>
              </a:rPr>
              <a:t>Carnaval</a:t>
            </a:r>
            <a:r>
              <a:rPr lang="nl-NL" b="0" i="0" dirty="0">
                <a:solidFill>
                  <a:srgbClr val="4D5156"/>
                </a:solidFill>
                <a:effectLst/>
                <a:latin typeface="arial" panose="020B0604020202020204" pitchFamily="34" charset="0"/>
              </a:rPr>
              <a:t> is een van oorsprong katholiek feest dat vooraf gaat aan de periode van het vasten. Waarschijnlijk vindt het zijn oorsprong in het middeleeuwse. Na de carnaval is er een periode van 40 dagen vasten tot het paasfeest. Ieder jaar is het carnaval op een ander moment omdat het afhankelijk is van het katholieke paasfeest. In Nederland wordt het carnaval vooral gevierd in het zuiden van  Nederland. Maar het wordt ook gevierd in Zuid Amerika en het Carnaval in </a:t>
            </a:r>
            <a:r>
              <a:rPr lang="nl-NL" b="0" i="0" dirty="0" err="1">
                <a:solidFill>
                  <a:srgbClr val="4D5156"/>
                </a:solidFill>
                <a:effectLst/>
                <a:latin typeface="arial" panose="020B0604020202020204" pitchFamily="34" charset="0"/>
              </a:rPr>
              <a:t>Venetie</a:t>
            </a:r>
            <a:r>
              <a:rPr lang="nl-NL" b="0" i="0" dirty="0">
                <a:solidFill>
                  <a:srgbClr val="4D5156"/>
                </a:solidFill>
                <a:effectLst/>
                <a:latin typeface="arial" panose="020B0604020202020204" pitchFamily="34" charset="0"/>
              </a:rPr>
              <a:t> is wereldberoemd. </a:t>
            </a: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3</a:t>
            </a:fld>
            <a:endParaRPr lang="nl-NL"/>
          </a:p>
        </p:txBody>
      </p:sp>
    </p:spTree>
    <p:extLst>
      <p:ext uri="{BB962C8B-B14F-4D97-AF65-F5344CB8AC3E}">
        <p14:creationId xmlns:p14="http://schemas.microsoft.com/office/powerpoint/2010/main" val="2685899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Maak deze code, test in de Preview.</a:t>
            </a:r>
          </a:p>
          <a:p>
            <a:pPr rtl="0" fontAlgn="base">
              <a:spcBef>
                <a:spcPts val="0"/>
              </a:spcBef>
              <a:spcAft>
                <a:spcPts val="0"/>
              </a:spcAft>
              <a:buFont typeface="Arial" panose="020B0604020202020204" pitchFamily="34" charset="0"/>
              <a:buNone/>
            </a:pPr>
            <a:r>
              <a:rPr lang="nl-NL" sz="1800" b="1" i="0" u="none" strike="noStrike" dirty="0">
                <a:solidFill>
                  <a:srgbClr val="000000"/>
                </a:solidFill>
                <a:effectLst/>
                <a:latin typeface="Cabin"/>
              </a:rPr>
              <a:t>Tips: </a:t>
            </a:r>
          </a:p>
          <a:p>
            <a:pPr rtl="0" fontAlgn="base">
              <a:spcBef>
                <a:spcPts val="0"/>
              </a:spcBef>
              <a:spcAft>
                <a:spcPts val="0"/>
              </a:spcAft>
              <a:buFont typeface="Arial" panose="020B0604020202020204" pitchFamily="34" charset="0"/>
              <a:buNone/>
            </a:pPr>
            <a:r>
              <a:rPr lang="nl-NL" sz="1800" b="0" i="0" u="none" strike="noStrike" dirty="0">
                <a:solidFill>
                  <a:srgbClr val="000000"/>
                </a:solidFill>
                <a:effectLst/>
                <a:latin typeface="Cabin"/>
              </a:rPr>
              <a:t>Alles moet als puzzelstukjes in elkaar passen, maak een ander woord, voeg de knop AB toe, bekijk het voorbeeld. Laat anders nog een keer het vorige filmpje zien.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12</a:t>
            </a:fld>
            <a:endParaRPr lang="nl-NL"/>
          </a:p>
        </p:txBody>
      </p:sp>
    </p:spTree>
    <p:extLst>
      <p:ext uri="{BB962C8B-B14F-4D97-AF65-F5344CB8AC3E}">
        <p14:creationId xmlns:p14="http://schemas.microsoft.com/office/powerpoint/2010/main" val="3931027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F6368"/>
                </a:solidFill>
                <a:effectLst/>
                <a:latin typeface="arial" panose="020B0604020202020204" pitchFamily="34" charset="0"/>
              </a:rPr>
              <a:t>Kijk het filmpje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5F6368"/>
                </a:solidFill>
                <a:effectLst/>
                <a:latin typeface="arial" panose="020B0604020202020204" pitchFamily="34" charset="0"/>
              </a:rPr>
              <a:t>Downloaden naar de </a:t>
            </a:r>
            <a:r>
              <a:rPr lang="nl-NL" b="0" i="0" dirty="0" err="1">
                <a:solidFill>
                  <a:srgbClr val="5F6368"/>
                </a:solidFill>
                <a:effectLst/>
                <a:latin typeface="arial" panose="020B0604020202020204" pitchFamily="34" charset="0"/>
              </a:rPr>
              <a:t>micro:bit</a:t>
            </a:r>
            <a:r>
              <a:rPr lang="nl-NL" b="0" i="0" dirty="0">
                <a:solidFill>
                  <a:srgbClr val="5F6368"/>
                </a:solidFill>
                <a:effectLst/>
                <a:latin typeface="arial" panose="020B0604020202020204" pitchFamily="34" charset="0"/>
              </a:rPr>
              <a:t> </a:t>
            </a:r>
          </a:p>
          <a:p>
            <a:endParaRPr lang="nl-NL" b="0" i="0" dirty="0">
              <a:solidFill>
                <a:srgbClr val="5F6368"/>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13</a:t>
            </a:fld>
            <a:endParaRPr lang="nl-NL"/>
          </a:p>
        </p:txBody>
      </p:sp>
    </p:spTree>
    <p:extLst>
      <p:ext uri="{BB962C8B-B14F-4D97-AF65-F5344CB8AC3E}">
        <p14:creationId xmlns:p14="http://schemas.microsoft.com/office/powerpoint/2010/main" val="290044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het downloaden moeten alle stappen volgen in het filmpje. De kabel moet goed in de computer en </a:t>
            </a:r>
            <a:r>
              <a:rPr lang="nl-NL" dirty="0" err="1"/>
              <a:t>micro:bit</a:t>
            </a:r>
            <a:r>
              <a:rPr lang="nl-NL" dirty="0"/>
              <a:t> zitten. Al het niet werkt, opnieuw de kabel in en uit halen.  Ze vergeten nog al eens de </a:t>
            </a:r>
            <a:r>
              <a:rPr lang="nl-NL" dirty="0" err="1"/>
              <a:t>micro:bit</a:t>
            </a:r>
            <a:r>
              <a:rPr lang="nl-NL" dirty="0"/>
              <a:t> te selecteren bij het verbinden. </a:t>
            </a:r>
          </a:p>
          <a:p>
            <a:endParaRPr lang="nl-NL" sz="1800" b="0" i="0" u="none" strike="noStrike" dirty="0">
              <a:solidFill>
                <a:srgbClr val="000000"/>
              </a:solidFill>
              <a:effectLst/>
              <a:latin typeface="Cabin"/>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14</a:t>
            </a:fld>
            <a:endParaRPr lang="nl-NL"/>
          </a:p>
        </p:txBody>
      </p:sp>
    </p:spTree>
    <p:extLst>
      <p:ext uri="{BB962C8B-B14F-4D97-AF65-F5344CB8AC3E}">
        <p14:creationId xmlns:p14="http://schemas.microsoft.com/office/powerpoint/2010/main" val="339349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de code wordt gedownload, niet op de </a:t>
            </a:r>
            <a:r>
              <a:rPr lang="nl-NL" dirty="0" err="1"/>
              <a:t>micro:bit</a:t>
            </a:r>
            <a:r>
              <a:rPr lang="nl-NL" dirty="0"/>
              <a:t> klikken. Pas als hij klaar is. </a:t>
            </a:r>
          </a:p>
          <a:p>
            <a:endParaRPr lang="nl-NL" sz="1800" b="0" i="0" u="none" strike="noStrike" dirty="0">
              <a:solidFill>
                <a:srgbClr val="000000"/>
              </a:solidFill>
              <a:effectLst/>
              <a:latin typeface="Cabin"/>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15</a:t>
            </a:fld>
            <a:endParaRPr lang="nl-NL"/>
          </a:p>
        </p:txBody>
      </p:sp>
    </p:spTree>
    <p:extLst>
      <p:ext uri="{BB962C8B-B14F-4D97-AF65-F5344CB8AC3E}">
        <p14:creationId xmlns:p14="http://schemas.microsoft.com/office/powerpoint/2010/main" val="197721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F6368"/>
                </a:solidFill>
                <a:effectLst/>
                <a:latin typeface="arial" panose="020B0604020202020204" pitchFamily="34" charset="0"/>
              </a:rPr>
              <a:t>Kijk het filmpje, ze maken een animatie van een dansend poppetje</a:t>
            </a:r>
          </a:p>
          <a:p>
            <a:endParaRPr lang="nl-NL" b="0" i="0" dirty="0">
              <a:solidFill>
                <a:srgbClr val="5F6368"/>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16</a:t>
            </a:fld>
            <a:endParaRPr lang="nl-NL"/>
          </a:p>
        </p:txBody>
      </p:sp>
    </p:spTree>
    <p:extLst>
      <p:ext uri="{BB962C8B-B14F-4D97-AF65-F5344CB8AC3E}">
        <p14:creationId xmlns:p14="http://schemas.microsoft.com/office/powerpoint/2010/main" val="2074695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Maak deze animatie van een dansend poppetje. </a:t>
            </a:r>
          </a:p>
          <a:p>
            <a:r>
              <a:rPr lang="nl-NL" dirty="0"/>
              <a:t>Ze kunnen hem ook 10 maal laten herhalen, of een eigen animatie maken.</a:t>
            </a:r>
          </a:p>
          <a:p>
            <a:r>
              <a:rPr lang="nl-NL" dirty="0"/>
              <a:t>Maak eventueel nog meer eigen afbeeldingen.</a:t>
            </a:r>
          </a:p>
          <a:p>
            <a:r>
              <a:rPr lang="nl-NL" dirty="0"/>
              <a:t>code, test in de Preview en daarna downloaden naar de </a:t>
            </a:r>
            <a:r>
              <a:rPr lang="nl-NL" dirty="0" err="1"/>
              <a:t>micro:bit</a:t>
            </a:r>
            <a:endParaRPr lang="nl-NL" dirty="0"/>
          </a:p>
          <a:p>
            <a:endParaRPr lang="nl-NL" dirty="0"/>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17</a:t>
            </a:fld>
            <a:endParaRPr lang="nl-NL"/>
          </a:p>
        </p:txBody>
      </p:sp>
    </p:spTree>
    <p:extLst>
      <p:ext uri="{BB962C8B-B14F-4D97-AF65-F5344CB8AC3E}">
        <p14:creationId xmlns:p14="http://schemas.microsoft.com/office/powerpoint/2010/main" val="144284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F6368"/>
                </a:solidFill>
                <a:effectLst/>
                <a:latin typeface="arial" panose="020B0604020202020204" pitchFamily="34" charset="0"/>
              </a:rPr>
              <a:t>Kijk het filmpje, ze maken een waarzegspel</a:t>
            </a:r>
          </a:p>
          <a:p>
            <a:endParaRPr lang="nl-NL" b="0" i="0" dirty="0">
              <a:solidFill>
                <a:srgbClr val="5F6368"/>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18</a:t>
            </a:fld>
            <a:endParaRPr lang="nl-NL"/>
          </a:p>
        </p:txBody>
      </p:sp>
    </p:spTree>
    <p:extLst>
      <p:ext uri="{BB962C8B-B14F-4D97-AF65-F5344CB8AC3E}">
        <p14:creationId xmlns:p14="http://schemas.microsoft.com/office/powerpoint/2010/main" val="2635381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Maak dit voorbeeld, kies waar of onwaar bij rekenen</a:t>
            </a:r>
          </a:p>
          <a:p>
            <a:endParaRPr lang="nl-NL" dirty="0"/>
          </a:p>
          <a:p>
            <a:r>
              <a:rPr lang="nl-NL" dirty="0"/>
              <a:t>Het als dit dan dat, wordt veel gebruikt bij programmeren. </a:t>
            </a:r>
          </a:p>
          <a:p>
            <a:r>
              <a:rPr lang="nl-NL" dirty="0"/>
              <a:t>Download de code en verbind de batterij aan de microbit</a:t>
            </a:r>
          </a:p>
          <a:p>
            <a:endParaRPr lang="nl-NL" dirty="0"/>
          </a:p>
          <a:p>
            <a:r>
              <a:rPr lang="nl-NL" dirty="0"/>
              <a:t>Laat de leerlingen rond lopen en elkaar vragen stelen bijvoorbeeld:</a:t>
            </a:r>
          </a:p>
          <a:p>
            <a:pPr marL="171450" indent="-171450">
              <a:buFont typeface="Arial" panose="020B0604020202020204" pitchFamily="34" charset="0"/>
              <a:buChar char="•"/>
            </a:pPr>
            <a:r>
              <a:rPr lang="nl-NL" dirty="0"/>
              <a:t>Word ik Prins Carnaval</a:t>
            </a:r>
          </a:p>
          <a:p>
            <a:pPr marL="171450" indent="-171450">
              <a:buFont typeface="Arial" panose="020B0604020202020204" pitchFamily="34" charset="0"/>
              <a:buChar char="•"/>
            </a:pPr>
            <a:r>
              <a:rPr lang="nl-NL" dirty="0"/>
              <a:t>Wordt het morgen mooi weer?</a:t>
            </a:r>
          </a:p>
          <a:p>
            <a:pPr marL="171450" indent="-171450">
              <a:buFont typeface="Arial" panose="020B0604020202020204" pitchFamily="34" charset="0"/>
              <a:buChar char="•"/>
            </a:pPr>
            <a:r>
              <a:rPr lang="nl-NL" dirty="0"/>
              <a:t>Ga je met </a:t>
            </a:r>
            <a:r>
              <a:rPr lang="nl-NL" dirty="0" err="1"/>
              <a:t>met</a:t>
            </a:r>
            <a:r>
              <a:rPr lang="nl-NL" dirty="0"/>
              <a:t> hossen? </a:t>
            </a:r>
          </a:p>
          <a:p>
            <a:endParaRPr lang="nl-NL" dirty="0"/>
          </a:p>
          <a:p>
            <a:pPr marL="171450" indent="-171450">
              <a:buFont typeface="Arial" panose="020B0604020202020204" pitchFamily="34" charset="0"/>
              <a:buChar char="•"/>
            </a:pP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19</a:t>
            </a:fld>
            <a:endParaRPr lang="nl-NL"/>
          </a:p>
        </p:txBody>
      </p:sp>
    </p:spTree>
    <p:extLst>
      <p:ext uri="{BB962C8B-B14F-4D97-AF65-F5344CB8AC3E}">
        <p14:creationId xmlns:p14="http://schemas.microsoft.com/office/powerpoint/2010/main" val="4132343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F6368"/>
                </a:solidFill>
                <a:effectLst/>
                <a:latin typeface="arial" panose="020B0604020202020204" pitchFamily="34" charset="0"/>
              </a:rPr>
              <a:t>Kijk het filmpje, ze maken een waarzegspel</a:t>
            </a:r>
          </a:p>
          <a:p>
            <a:endParaRPr lang="nl-NL" b="0" i="0" dirty="0">
              <a:solidFill>
                <a:srgbClr val="5F6368"/>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20</a:t>
            </a:fld>
            <a:endParaRPr lang="nl-NL"/>
          </a:p>
        </p:txBody>
      </p:sp>
    </p:spTree>
    <p:extLst>
      <p:ext uri="{BB962C8B-B14F-4D97-AF65-F5344CB8AC3E}">
        <p14:creationId xmlns:p14="http://schemas.microsoft.com/office/powerpoint/2010/main" val="1241028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Programmeren is een computer/robot </a:t>
            </a:r>
            <a:r>
              <a:rPr lang="nl-NL" dirty="0" err="1"/>
              <a:t>etc</a:t>
            </a:r>
            <a:r>
              <a:rPr lang="nl-NL" dirty="0"/>
              <a:t> vertellen wat hij moet doen door middel van code. Dit kan heel eenvoudig maar kan ook heel complex</a:t>
            </a:r>
          </a:p>
          <a:p>
            <a:r>
              <a:rPr lang="nl-NL" dirty="0"/>
              <a:t>De zelf rijdende auto is ook geprogrammeerd.</a:t>
            </a:r>
          </a:p>
          <a:p>
            <a:endParaRPr lang="nl-NL" dirty="0"/>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4</a:t>
            </a:fld>
            <a:endParaRPr lang="nl-NL"/>
          </a:p>
        </p:txBody>
      </p:sp>
    </p:spTree>
    <p:extLst>
      <p:ext uri="{BB962C8B-B14F-4D97-AF65-F5344CB8AC3E}">
        <p14:creationId xmlns:p14="http://schemas.microsoft.com/office/powerpoint/2010/main" val="399866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F6368"/>
                </a:solidFill>
                <a:effectLst/>
                <a:latin typeface="arial" panose="020B0604020202020204" pitchFamily="34" charset="0"/>
              </a:rPr>
              <a:t>Om je heen is heel veel geprogrammeerd. De zelf rijdende auto, robots, </a:t>
            </a:r>
            <a:r>
              <a:rPr lang="nl-NL" b="0" i="0" dirty="0" err="1">
                <a:solidFill>
                  <a:srgbClr val="5F6368"/>
                </a:solidFill>
                <a:effectLst/>
                <a:latin typeface="arial" panose="020B0604020202020204" pitchFamily="34" charset="0"/>
              </a:rPr>
              <a:t>minecraft</a:t>
            </a:r>
            <a:r>
              <a:rPr lang="nl-NL" b="0" i="0" dirty="0">
                <a:solidFill>
                  <a:srgbClr val="5F6368"/>
                </a:solidFill>
                <a:effectLst/>
                <a:latin typeface="arial" panose="020B0604020202020204" pitchFamily="34" charset="0"/>
              </a:rPr>
              <a:t>, je telefoon, whatsapp, </a:t>
            </a:r>
            <a:r>
              <a:rPr lang="nl-NL" b="0" i="0" dirty="0" err="1">
                <a:solidFill>
                  <a:srgbClr val="5F6368"/>
                </a:solidFill>
                <a:effectLst/>
                <a:latin typeface="arial" panose="020B0604020202020204" pitchFamily="34" charset="0"/>
              </a:rPr>
              <a:t>kahoot</a:t>
            </a:r>
            <a:r>
              <a:rPr lang="nl-NL" b="0" i="0" dirty="0">
                <a:solidFill>
                  <a:srgbClr val="5F6368"/>
                </a:solidFill>
                <a:effectLst/>
                <a:latin typeface="arial" panose="020B0604020202020204" pitchFamily="34" charset="0"/>
              </a:rPr>
              <a:t>, de computer. Wat nog meer denk je? </a:t>
            </a:r>
            <a:endParaRPr lang="nl-NL" b="0" i="0" dirty="0">
              <a:solidFill>
                <a:srgbClr val="4D5156"/>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5</a:t>
            </a:fld>
            <a:endParaRPr lang="nl-NL"/>
          </a:p>
        </p:txBody>
      </p:sp>
    </p:spTree>
    <p:extLst>
      <p:ext uri="{BB962C8B-B14F-4D97-AF65-F5344CB8AC3E}">
        <p14:creationId xmlns:p14="http://schemas.microsoft.com/office/powerpoint/2010/main" val="266938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F6368"/>
                </a:solidFill>
                <a:effectLst/>
                <a:latin typeface="arial" panose="020B0604020202020204" pitchFamily="34" charset="0"/>
              </a:rPr>
              <a:t>Stel je moet mij als robot programmeren dat ik om een stoel moet lopen. Hoe doe je dat. Stap voor stap.</a:t>
            </a:r>
          </a:p>
          <a:p>
            <a:r>
              <a:rPr lang="nl-NL" b="0" i="0" dirty="0">
                <a:solidFill>
                  <a:srgbClr val="5F6368"/>
                </a:solidFill>
                <a:effectLst/>
                <a:latin typeface="arial" panose="020B0604020202020204" pitchFamily="34" charset="0"/>
              </a:rPr>
              <a:t>Sta op, draai 90 graden naar rechts, 1 stap vooruit, 90 graden naar recht etc.</a:t>
            </a:r>
          </a:p>
          <a:p>
            <a:r>
              <a:rPr lang="nl-NL" b="0" i="0" dirty="0">
                <a:solidFill>
                  <a:srgbClr val="5F6368"/>
                </a:solidFill>
                <a:effectLst/>
                <a:latin typeface="arial" panose="020B0604020202020204" pitchFamily="34" charset="0"/>
              </a:rPr>
              <a:t>Doe nog zo’n oefening met een leerling, laat hem de deur openmaken of hoofd, schouders, knieën teen doen. </a:t>
            </a: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6</a:t>
            </a:fld>
            <a:endParaRPr lang="nl-NL"/>
          </a:p>
        </p:txBody>
      </p:sp>
    </p:spTree>
    <p:extLst>
      <p:ext uri="{BB962C8B-B14F-4D97-AF65-F5344CB8AC3E}">
        <p14:creationId xmlns:p14="http://schemas.microsoft.com/office/powerpoint/2010/main" val="221804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heeft er al eens geprogrammeerd? </a:t>
            </a:r>
          </a:p>
          <a:p>
            <a:r>
              <a:rPr lang="nl-NL" dirty="0"/>
              <a:t>Je hebt block </a:t>
            </a:r>
            <a:r>
              <a:rPr lang="nl-NL" dirty="0" err="1"/>
              <a:t>coding</a:t>
            </a:r>
            <a:r>
              <a:rPr lang="nl-NL" dirty="0"/>
              <a:t> (Scratch, Lege Spike) en je hebt </a:t>
            </a:r>
            <a:r>
              <a:rPr lang="nl-NL" dirty="0" err="1"/>
              <a:t>scripting</a:t>
            </a:r>
            <a:r>
              <a:rPr lang="nl-NL" dirty="0"/>
              <a:t> (python, html) </a:t>
            </a:r>
          </a:p>
          <a:p>
            <a:r>
              <a:rPr lang="nl-NL" dirty="0"/>
              <a:t>Block </a:t>
            </a:r>
            <a:r>
              <a:rPr lang="nl-NL" dirty="0" err="1"/>
              <a:t>codig</a:t>
            </a:r>
            <a:r>
              <a:rPr lang="nl-NL" dirty="0"/>
              <a:t> is t/m 13 jaar ongeveer, vanaf ongeveer 13 jaar kun je </a:t>
            </a:r>
            <a:r>
              <a:rPr lang="nl-NL" dirty="0" err="1"/>
              <a:t>scripting</a:t>
            </a:r>
            <a:r>
              <a:rPr lang="nl-NL" dirty="0"/>
              <a:t> leren. Maar je kunt heel lang ook hele moeilijke dingen maken in block </a:t>
            </a:r>
            <a:r>
              <a:rPr lang="nl-NL" dirty="0" err="1"/>
              <a:t>coding</a:t>
            </a:r>
            <a:r>
              <a:rPr lang="nl-NL" dirty="0"/>
              <a:t>. </a:t>
            </a: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7</a:t>
            </a:fld>
            <a:endParaRPr lang="nl-NL"/>
          </a:p>
        </p:txBody>
      </p:sp>
    </p:spTree>
    <p:extLst>
      <p:ext uri="{BB962C8B-B14F-4D97-AF65-F5344CB8AC3E}">
        <p14:creationId xmlns:p14="http://schemas.microsoft.com/office/powerpoint/2010/main" val="337093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F6368"/>
                </a:solidFill>
                <a:effectLst/>
                <a:latin typeface="arial" panose="020B0604020202020204" pitchFamily="34" charset="0"/>
              </a:rPr>
              <a:t>We gaan nu aan de slag met de </a:t>
            </a:r>
            <a:r>
              <a:rPr lang="nl-NL" b="0" i="0" dirty="0" err="1">
                <a:solidFill>
                  <a:srgbClr val="5F6368"/>
                </a:solidFill>
                <a:effectLst/>
                <a:latin typeface="arial" panose="020B0604020202020204" pitchFamily="34" charset="0"/>
              </a:rPr>
              <a:t>micro:bit</a:t>
            </a:r>
            <a:r>
              <a:rPr lang="nl-NL" b="0" i="0" dirty="0">
                <a:solidFill>
                  <a:srgbClr val="5F6368"/>
                </a:solidFill>
                <a:effectLst/>
                <a:latin typeface="arial" panose="020B0604020202020204" pitchFamily="34" charset="0"/>
              </a:rPr>
              <a:t>, pak hem maar uit je doosje. Haal de </a:t>
            </a:r>
            <a:r>
              <a:rPr lang="nl-NL" b="0" i="0" dirty="0" err="1">
                <a:solidFill>
                  <a:srgbClr val="5F6368"/>
                </a:solidFill>
                <a:effectLst/>
                <a:latin typeface="arial" panose="020B0604020202020204" pitchFamily="34" charset="0"/>
              </a:rPr>
              <a:t>micro:bit</a:t>
            </a:r>
            <a:r>
              <a:rPr lang="nl-NL" b="0" i="0" dirty="0">
                <a:solidFill>
                  <a:srgbClr val="5F6368"/>
                </a:solidFill>
                <a:effectLst/>
                <a:latin typeface="arial" panose="020B0604020202020204" pitchFamily="34" charset="0"/>
              </a:rPr>
              <a:t> uit het plastic. Dit is een mini computer. </a:t>
            </a: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8</a:t>
            </a:fld>
            <a:endParaRPr lang="nl-NL"/>
          </a:p>
        </p:txBody>
      </p:sp>
    </p:spTree>
    <p:extLst>
      <p:ext uri="{BB962C8B-B14F-4D97-AF65-F5344CB8AC3E}">
        <p14:creationId xmlns:p14="http://schemas.microsoft.com/office/powerpoint/2010/main" val="319520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F6368"/>
                </a:solidFill>
                <a:effectLst/>
                <a:latin typeface="arial" panose="020B0604020202020204" pitchFamily="34" charset="0"/>
              </a:rPr>
              <a:t>Bekijk de video wat de </a:t>
            </a:r>
            <a:r>
              <a:rPr lang="nl-NL" b="0" i="0" dirty="0" err="1">
                <a:solidFill>
                  <a:srgbClr val="5F6368"/>
                </a:solidFill>
                <a:effectLst/>
                <a:latin typeface="arial" panose="020B0604020202020204" pitchFamily="34" charset="0"/>
              </a:rPr>
              <a:t>micro:bit</a:t>
            </a:r>
            <a:r>
              <a:rPr lang="nl-NL" b="0" i="0" dirty="0">
                <a:solidFill>
                  <a:srgbClr val="5F6368"/>
                </a:solidFill>
                <a:effectLst/>
                <a:latin typeface="arial" panose="020B0604020202020204" pitchFamily="34" charset="0"/>
              </a:rPr>
              <a:t> allemaal kan </a:t>
            </a:r>
            <a:r>
              <a:rPr lang="nl-NL" b="0" dirty="0">
                <a:effectLst/>
              </a:rPr>
              <a:t> </a:t>
            </a:r>
            <a:endParaRPr lang="nl-NL" b="0" i="0" dirty="0">
              <a:solidFill>
                <a:srgbClr val="5F6368"/>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9</a:t>
            </a:fld>
            <a:endParaRPr lang="nl-NL"/>
          </a:p>
        </p:txBody>
      </p:sp>
    </p:spTree>
    <p:extLst>
      <p:ext uri="{BB962C8B-B14F-4D97-AF65-F5344CB8AC3E}">
        <p14:creationId xmlns:p14="http://schemas.microsoft.com/office/powerpoint/2010/main" val="852909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F6368"/>
                </a:solidFill>
                <a:effectLst/>
                <a:latin typeface="arial" panose="020B0604020202020204" pitchFamily="34" charset="0"/>
              </a:rPr>
              <a:t>Ga naar de makecode.com website en kies voor </a:t>
            </a:r>
            <a:r>
              <a:rPr lang="nl-NL" b="0" i="0" dirty="0" err="1">
                <a:solidFill>
                  <a:srgbClr val="5F6368"/>
                </a:solidFill>
                <a:effectLst/>
                <a:latin typeface="arial" panose="020B0604020202020204" pitchFamily="34" charset="0"/>
              </a:rPr>
              <a:t>micro:bit</a:t>
            </a:r>
            <a:endParaRPr lang="nl-NL" b="0" i="0" dirty="0">
              <a:solidFill>
                <a:srgbClr val="5F6368"/>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10</a:t>
            </a:fld>
            <a:endParaRPr lang="nl-NL"/>
          </a:p>
        </p:txBody>
      </p:sp>
    </p:spTree>
    <p:extLst>
      <p:ext uri="{BB962C8B-B14F-4D97-AF65-F5344CB8AC3E}">
        <p14:creationId xmlns:p14="http://schemas.microsoft.com/office/powerpoint/2010/main" val="3045431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F6368"/>
                </a:solidFill>
                <a:effectLst/>
                <a:latin typeface="arial" panose="020B0604020202020204" pitchFamily="34" charset="0"/>
              </a:rPr>
              <a:t>Kijk het filmpje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5F6368"/>
                </a:solidFill>
                <a:effectLst/>
                <a:latin typeface="arial" panose="020B0604020202020204" pitchFamily="34" charset="0"/>
              </a:rPr>
              <a:t>Kies voor nieuw project, noem dit opdracht 1.</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5F6368"/>
                </a:solidFill>
                <a:effectLst/>
                <a:latin typeface="arial" panose="020B0604020202020204" pitchFamily="34" charset="0"/>
              </a:rPr>
              <a:t>Ze maken de eerst basis code </a:t>
            </a:r>
          </a:p>
          <a:p>
            <a:endParaRPr lang="nl-NL" b="0" i="0" dirty="0">
              <a:solidFill>
                <a:srgbClr val="5F6368"/>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DA2149C7-0865-4E76-BB53-370118AA1ED3}" type="slidenum">
              <a:rPr lang="nl-NL" smtClean="0"/>
              <a:t>11</a:t>
            </a:fld>
            <a:endParaRPr lang="nl-NL"/>
          </a:p>
        </p:txBody>
      </p:sp>
    </p:spTree>
    <p:extLst>
      <p:ext uri="{BB962C8B-B14F-4D97-AF65-F5344CB8AC3E}">
        <p14:creationId xmlns:p14="http://schemas.microsoft.com/office/powerpoint/2010/main" val="238519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‹nr.›</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commons.wikimedia.org/wiki/File:Papangus_no_Carnaval_de_Olinda_-_Olinda,_Pernambuco,_Brasil.jpg"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q2f7QLnxPQQ?feature=oembed" TargetMode="External"/><Relationship Id="rId5" Type="http://schemas.openxmlformats.org/officeDocument/2006/relationships/image" Target="../media/image21.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goZq0U-f8x4?feature=oembed" TargetMode="External"/><Relationship Id="rId5" Type="http://schemas.openxmlformats.org/officeDocument/2006/relationships/image" Target="../media/image23.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LgVIgYgDToo?feature=oembed" TargetMode="External"/><Relationship Id="rId5" Type="http://schemas.openxmlformats.org/officeDocument/2006/relationships/image" Target="../media/image26.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vsDWMcZffr0?feature=oembed" TargetMode="External"/><Relationship Id="rId5" Type="http://schemas.openxmlformats.org/officeDocument/2006/relationships/image" Target="../media/image28.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jpeg"/><Relationship Id="rId7" Type="http://schemas.openxmlformats.org/officeDocument/2006/relationships/hyperlink" Target="https://www.wired.it/lifestyle/viaggi/2019/02/25/cartoline-carnevale-venezia-2019/"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hyperlink" Target="https://www.pexels.com/photo/2018-carnaval-festival-cisadane-karnaval-budaya-1384879/" TargetMode="External"/><Relationship Id="rId5" Type="http://schemas.openxmlformats.org/officeDocument/2006/relationships/hyperlink" Target="https://commons.wikimedia.org/wiki/File:Papangus_no_Carnaval_de_Olinda_-_Olinda,_Pernambuco,_Brasil.jpg"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www.unimondo.org/Paesi/Americhe/America-meridionale/Colombia/Fes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hyperlink" Target="https://pixabay.com/it/photos/robot-robotica-futuro-tecnologia-2658699/" TargetMode="External"/><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g"/><Relationship Id="rId11" Type="http://schemas.openxmlformats.org/officeDocument/2006/relationships/hyperlink" Target="https://pixabay.com/es/whatsapp-charlar-mensajes-icono-1623579/" TargetMode="External"/><Relationship Id="rId5" Type="http://schemas.openxmlformats.org/officeDocument/2006/relationships/hyperlink" Target="https://automoveiseletricos.blogspot.com/2016/04/tesla-model-3-quem-esta-comprando-o.html" TargetMode="External"/><Relationship Id="rId10" Type="http://schemas.openxmlformats.org/officeDocument/2006/relationships/image" Target="../media/image13.png"/><Relationship Id="rId4" Type="http://schemas.openxmlformats.org/officeDocument/2006/relationships/image" Target="../media/image10.jpg"/><Relationship Id="rId9" Type="http://schemas.openxmlformats.org/officeDocument/2006/relationships/hyperlink" Target="https://eldescontrols.blogspot.com/2020/10/juega-kahoot-tu-ritmo-proyectos.html" TargetMode="External"/><Relationship Id="rId14" Type="http://schemas.openxmlformats.org/officeDocument/2006/relationships/hyperlink" Target="https://www.pngall.com/lenovo-png/download/6724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oaivHL6s7Rw?feature=oembed" TargetMode="External"/><Relationship Id="rId5" Type="http://schemas.openxmlformats.org/officeDocument/2006/relationships/image" Target="../media/image19.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02E5CEE-91F4-469A-8DB0-B083D4E6D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st&#10;&#10;Automatisch gegenereerde beschrijving">
            <a:extLst>
              <a:ext uri="{FF2B5EF4-FFF2-40B4-BE49-F238E27FC236}">
                <a16:creationId xmlns:a16="http://schemas.microsoft.com/office/drawing/2014/main" id="{5B91DB09-E7BF-FD97-DA5E-83CC81B3B842}"/>
              </a:ext>
            </a:extLst>
          </p:cNvPr>
          <p:cNvPicPr>
            <a:picLocks noChangeAspect="1"/>
          </p:cNvPicPr>
          <p:nvPr/>
        </p:nvPicPr>
        <p:blipFill rotWithShape="1">
          <a:blip r:embed="rId2"/>
          <a:srcRect l="7057" r="20604" b="-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Afbeelding 5" descr="Afbeelding met tekening, illustratie, schets, kunst&#10;&#10;Automatisch gegenereerde beschrijving">
            <a:extLst>
              <a:ext uri="{FF2B5EF4-FFF2-40B4-BE49-F238E27FC236}">
                <a16:creationId xmlns:a16="http://schemas.microsoft.com/office/drawing/2014/main" id="{8D8D7FBF-9A93-AD6B-5D89-4A50A57279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92" r="13116" b="2"/>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extLst>
            <a:ext uri="{53640926-AAD7-44D8-BBD7-CCE9431645EC}">
              <a14:shadowObscured xmlns:a14="http://schemas.microsoft.com/office/drawing/2010/main"/>
            </a:ext>
          </a:extLst>
        </p:spPr>
      </p:pic>
      <p:pic>
        <p:nvPicPr>
          <p:cNvPr id="7" name="Afbeelding 6" descr="Afbeelding met Kinderkunst&#10;&#10;Automatisch gegenereerde beschrijving">
            <a:extLst>
              <a:ext uri="{FF2B5EF4-FFF2-40B4-BE49-F238E27FC236}">
                <a16:creationId xmlns:a16="http://schemas.microsoft.com/office/drawing/2014/main" id="{F9B90BB8-2327-E8B3-0217-D7D108CDD5BC}"/>
              </a:ext>
            </a:extLst>
          </p:cNvPr>
          <p:cNvPicPr>
            <a:picLocks noChangeAspect="1"/>
          </p:cNvPicPr>
          <p:nvPr/>
        </p:nvPicPr>
        <p:blipFill rotWithShape="1">
          <a:blip r:embed="rId4">
            <a:extLst>
              <a:ext uri="{28A0092B-C50C-407E-A947-70E740481C1C}">
                <a14:useLocalDpi xmlns:a14="http://schemas.microsoft.com/office/drawing/2010/main" val="0"/>
              </a:ext>
            </a:extLst>
          </a:blip>
          <a:srcRect t="6595" r="-5" b="1182"/>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42" name="Freeform: Shape 41">
            <a:extLst>
              <a:ext uri="{FF2B5EF4-FFF2-40B4-BE49-F238E27FC236}">
                <a16:creationId xmlns:a16="http://schemas.microsoft.com/office/drawing/2014/main" id="{E2AC6510-3E38-4777-B5FF-489AB2AFC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4" name="Freeform: Shape 43">
            <a:extLst>
              <a:ext uri="{FF2B5EF4-FFF2-40B4-BE49-F238E27FC236}">
                <a16:creationId xmlns:a16="http://schemas.microsoft.com/office/drawing/2014/main" id="{01E4E464-521F-49A9-8D9D-6F6979C45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14E8694F-15C4-F1D9-A93D-66CD8607FE7C}"/>
              </a:ext>
            </a:extLst>
          </p:cNvPr>
          <p:cNvSpPr>
            <a:spLocks noGrp="1"/>
          </p:cNvSpPr>
          <p:nvPr>
            <p:ph type="ctrTitle"/>
          </p:nvPr>
        </p:nvSpPr>
        <p:spPr>
          <a:xfrm>
            <a:off x="438912" y="1527048"/>
            <a:ext cx="5020056" cy="2770632"/>
          </a:xfrm>
        </p:spPr>
        <p:txBody>
          <a:bodyPr>
            <a:normAutofit/>
          </a:bodyPr>
          <a:lstStyle/>
          <a:p>
            <a:pPr algn="l"/>
            <a:r>
              <a:rPr lang="nl-NL" sz="5400"/>
              <a:t>Carnaval en de micro:bit les 1</a:t>
            </a:r>
          </a:p>
        </p:txBody>
      </p:sp>
      <p:sp>
        <p:nvSpPr>
          <p:cNvPr id="3" name="Ondertitel 2">
            <a:extLst>
              <a:ext uri="{FF2B5EF4-FFF2-40B4-BE49-F238E27FC236}">
                <a16:creationId xmlns:a16="http://schemas.microsoft.com/office/drawing/2014/main" id="{4C9018A6-BF3B-0159-74C0-74E86A3E27AD}"/>
              </a:ext>
            </a:extLst>
          </p:cNvPr>
          <p:cNvSpPr>
            <a:spLocks noGrp="1"/>
          </p:cNvSpPr>
          <p:nvPr>
            <p:ph type="subTitle" idx="1"/>
          </p:nvPr>
        </p:nvSpPr>
        <p:spPr>
          <a:xfrm>
            <a:off x="438912" y="4690872"/>
            <a:ext cx="4919472" cy="1335024"/>
          </a:xfrm>
        </p:spPr>
        <p:txBody>
          <a:bodyPr>
            <a:normAutofit/>
          </a:bodyPr>
          <a:lstStyle/>
          <a:p>
            <a:pPr algn="l"/>
            <a:r>
              <a:rPr lang="nl-NL" sz="2800"/>
              <a:t>Maak een waarzegspel</a:t>
            </a:r>
          </a:p>
        </p:txBody>
      </p:sp>
      <p:sp>
        <p:nvSpPr>
          <p:cNvPr id="46" name="Rectangle 45">
            <a:extLst>
              <a:ext uri="{FF2B5EF4-FFF2-40B4-BE49-F238E27FC236}">
                <a16:creationId xmlns:a16="http://schemas.microsoft.com/office/drawing/2014/main" id="{D1CD565B-6ECC-4F9F-9651-D9B02A7EB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descr="Afbeelding met carnaval, festival, Traditie, kostuum&#10;&#10;Automatisch gegenereerde beschrijving">
            <a:extLst>
              <a:ext uri="{FF2B5EF4-FFF2-40B4-BE49-F238E27FC236}">
                <a16:creationId xmlns:a16="http://schemas.microsoft.com/office/drawing/2014/main" id="{46C8CFDB-01FB-94B6-57FD-C61CDE0941C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7858" r="-3" b="-3"/>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48" name="Rectangle 47">
            <a:extLst>
              <a:ext uri="{FF2B5EF4-FFF2-40B4-BE49-F238E27FC236}">
                <a16:creationId xmlns:a16="http://schemas.microsoft.com/office/drawing/2014/main" id="{E52DEE4C-2D60-4B27-8ABB-1D595DF08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3"/>
          <a:srcRect t="2471" b="3386"/>
          <a:stretch/>
        </p:blipFill>
        <p:spPr>
          <a:xfrm>
            <a:off x="-3047" y="10"/>
            <a:ext cx="12191999" cy="6857990"/>
          </a:xfrm>
          <a:prstGeom prst="rect">
            <a:avLst/>
          </a:prstGeom>
        </p:spPr>
      </p:pic>
      <p:pic>
        <p:nvPicPr>
          <p:cNvPr id="3" name="Afbeelding 2" descr="Afbeelding met tekst&#10;&#10;Automatisch gegenereerde beschrijving">
            <a:extLst>
              <a:ext uri="{FF2B5EF4-FFF2-40B4-BE49-F238E27FC236}">
                <a16:creationId xmlns:a16="http://schemas.microsoft.com/office/drawing/2014/main" id="{E26F21E1-9A67-2E26-3FB1-D488C3E80686}"/>
              </a:ext>
            </a:extLst>
          </p:cNvPr>
          <p:cNvPicPr>
            <a:picLocks noChangeAspect="1"/>
          </p:cNvPicPr>
          <p:nvPr/>
        </p:nvPicPr>
        <p:blipFill rotWithShape="1">
          <a:blip r:embed="rId3"/>
          <a:srcRect t="9767" r="3" b="10685"/>
          <a:stretch/>
        </p:blipFill>
        <p:spPr>
          <a:xfrm>
            <a:off x="7499230" y="-2"/>
            <a:ext cx="4689052" cy="2228757"/>
          </a:xfrm>
          <a:prstGeom prst="rect">
            <a:avLst/>
          </a:prstGeom>
        </p:spPr>
      </p:pic>
      <p:sp>
        <p:nvSpPr>
          <p:cNvPr id="4" name="Tekstvak 3">
            <a:extLst>
              <a:ext uri="{FF2B5EF4-FFF2-40B4-BE49-F238E27FC236}">
                <a16:creationId xmlns:a16="http://schemas.microsoft.com/office/drawing/2014/main" id="{70DEF44D-B304-BDEA-5547-50EAE10A07BF}"/>
              </a:ext>
            </a:extLst>
          </p:cNvPr>
          <p:cNvSpPr txBox="1"/>
          <p:nvPr/>
        </p:nvSpPr>
        <p:spPr>
          <a:xfrm>
            <a:off x="7811912" y="693727"/>
            <a:ext cx="4539522" cy="923330"/>
          </a:xfrm>
          <a:prstGeom prst="rect">
            <a:avLst/>
          </a:prstGeom>
          <a:noFill/>
        </p:spPr>
        <p:txBody>
          <a:bodyPr wrap="square">
            <a:spAutoFit/>
          </a:bodyPr>
          <a:lstStyle/>
          <a:p>
            <a:r>
              <a:rPr lang="nl-NL" sz="5400" dirty="0">
                <a:solidFill>
                  <a:srgbClr val="FFFFFF"/>
                </a:solidFill>
              </a:rPr>
              <a:t>makecode.com</a:t>
            </a:r>
            <a:endParaRPr lang="nl-NL" sz="5400" dirty="0"/>
          </a:p>
        </p:txBody>
      </p:sp>
      <p:pic>
        <p:nvPicPr>
          <p:cNvPr id="8194" name="Picture 2" descr="Afbeelding met tekst, schermopname, Website, Onlineadvertenties&#10;&#10;Automatisch gegenereerde beschrijving">
            <a:extLst>
              <a:ext uri="{FF2B5EF4-FFF2-40B4-BE49-F238E27FC236}">
                <a16:creationId xmlns:a16="http://schemas.microsoft.com/office/drawing/2014/main" id="{E8C2644B-F4DE-AEA4-EA4F-2F29391E0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65" y="1495783"/>
            <a:ext cx="7761556" cy="4800962"/>
          </a:xfrm>
          <a:prstGeom prst="rect">
            <a:avLst/>
          </a:prstGeom>
          <a:noFill/>
          <a:extLst>
            <a:ext uri="{909E8E84-426E-40DD-AFC4-6F175D3DCCD1}">
              <a14:hiddenFill xmlns:a14="http://schemas.microsoft.com/office/drawing/2010/main">
                <a:solidFill>
                  <a:srgbClr val="FFFFFF"/>
                </a:solidFill>
              </a14:hiddenFill>
            </a:ext>
          </a:extLst>
        </p:spPr>
      </p:pic>
      <p:sp>
        <p:nvSpPr>
          <p:cNvPr id="9" name="Pijl: rechts 8">
            <a:extLst>
              <a:ext uri="{FF2B5EF4-FFF2-40B4-BE49-F238E27FC236}">
                <a16:creationId xmlns:a16="http://schemas.microsoft.com/office/drawing/2014/main" id="{08C4E0DF-21F5-4504-096E-228ADF20ED33}"/>
              </a:ext>
            </a:extLst>
          </p:cNvPr>
          <p:cNvSpPr/>
          <p:nvPr/>
        </p:nvSpPr>
        <p:spPr>
          <a:xfrm rot="9156009">
            <a:off x="4671239" y="2559468"/>
            <a:ext cx="5343302" cy="89022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516269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4"/>
          <a:srcRect t="2471" b="3386"/>
          <a:stretch/>
        </p:blipFill>
        <p:spPr>
          <a:xfrm>
            <a:off x="-3047" y="10"/>
            <a:ext cx="12191999" cy="6857990"/>
          </a:xfrm>
          <a:prstGeom prst="rect">
            <a:avLst/>
          </a:prstGeom>
        </p:spPr>
      </p:pic>
      <p:pic>
        <p:nvPicPr>
          <p:cNvPr id="5" name="Onlinemedia 4" title="Tutorial 1.1. Open Leermateriaal. Basis microbit les 1">
            <a:hlinkClick r:id="" action="ppaction://media"/>
            <a:extLst>
              <a:ext uri="{FF2B5EF4-FFF2-40B4-BE49-F238E27FC236}">
                <a16:creationId xmlns:a16="http://schemas.microsoft.com/office/drawing/2014/main" id="{A224E707-F487-A8B7-C27A-3F945D19FCE2}"/>
              </a:ext>
            </a:extLst>
          </p:cNvPr>
          <p:cNvPicPr>
            <a:picLocks noRot="1" noChangeAspect="1"/>
          </p:cNvPicPr>
          <p:nvPr>
            <a:videoFile r:link="rId1"/>
          </p:nvPr>
        </p:nvPicPr>
        <p:blipFill>
          <a:blip r:embed="rId5"/>
          <a:stretch>
            <a:fillRect/>
          </a:stretch>
        </p:blipFill>
        <p:spPr>
          <a:xfrm>
            <a:off x="827931" y="250257"/>
            <a:ext cx="10558792" cy="5965717"/>
          </a:xfrm>
          <a:prstGeom prst="rect">
            <a:avLst/>
          </a:prstGeom>
        </p:spPr>
      </p:pic>
    </p:spTree>
    <p:extLst>
      <p:ext uri="{BB962C8B-B14F-4D97-AF65-F5344CB8AC3E}">
        <p14:creationId xmlns:p14="http://schemas.microsoft.com/office/powerpoint/2010/main" val="214311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94FE7-C628-65A3-2CD9-01953096E0B5}"/>
              </a:ext>
            </a:extLst>
          </p:cNvPr>
          <p:cNvSpPr>
            <a:spLocks noGrp="1"/>
          </p:cNvSpPr>
          <p:nvPr>
            <p:ph type="title"/>
          </p:nvPr>
        </p:nvSpPr>
        <p:spPr/>
        <p:txBody>
          <a:bodyPr/>
          <a:lstStyle/>
          <a:p>
            <a:endParaRPr lang="nl-NL"/>
          </a:p>
        </p:txBody>
      </p:sp>
      <p:pic>
        <p:nvPicPr>
          <p:cNvPr id="4" name="Tijdelijke aanduiding voor inhoud 3" descr="Afbeelding met tekst, schermopname, Rechthoek, whiteboard">
            <a:extLst>
              <a:ext uri="{FF2B5EF4-FFF2-40B4-BE49-F238E27FC236}">
                <a16:creationId xmlns:a16="http://schemas.microsoft.com/office/drawing/2014/main" id="{FEC73375-A078-35CB-4E7A-19AC195BDA84}"/>
              </a:ext>
            </a:extLst>
          </p:cNvPr>
          <p:cNvPicPr>
            <a:picLocks noGrp="1" noChangeAspect="1"/>
          </p:cNvPicPr>
          <p:nvPr>
            <p:ph idx="1"/>
          </p:nvPr>
        </p:nvPicPr>
        <p:blipFill>
          <a:blip r:embed="rId3"/>
          <a:stretch>
            <a:fillRect/>
          </a:stretch>
        </p:blipFill>
        <p:spPr>
          <a:xfrm>
            <a:off x="-43397" y="1"/>
            <a:ext cx="12192796" cy="6858000"/>
          </a:xfrm>
        </p:spPr>
      </p:pic>
      <p:pic>
        <p:nvPicPr>
          <p:cNvPr id="12290" name="Picture 2">
            <a:extLst>
              <a:ext uri="{FF2B5EF4-FFF2-40B4-BE49-F238E27FC236}">
                <a16:creationId xmlns:a16="http://schemas.microsoft.com/office/drawing/2014/main" id="{9C3C1C0F-13C2-63DA-8FC9-00C7BC0630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514"/>
          <a:stretch/>
        </p:blipFill>
        <p:spPr bwMode="auto">
          <a:xfrm>
            <a:off x="3297631" y="365125"/>
            <a:ext cx="6193534" cy="552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38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4"/>
          <a:srcRect t="2471" b="3386"/>
          <a:stretch/>
        </p:blipFill>
        <p:spPr>
          <a:xfrm>
            <a:off x="-3047" y="10"/>
            <a:ext cx="12191999" cy="6857990"/>
          </a:xfrm>
          <a:prstGeom prst="rect">
            <a:avLst/>
          </a:prstGeom>
        </p:spPr>
      </p:pic>
      <p:pic>
        <p:nvPicPr>
          <p:cNvPr id="2" name="Onlinemedia 1" title="Tutorial 1.2. Open Leermateriaal. Basis microbit les 1">
            <a:hlinkClick r:id="" action="ppaction://media"/>
            <a:extLst>
              <a:ext uri="{FF2B5EF4-FFF2-40B4-BE49-F238E27FC236}">
                <a16:creationId xmlns:a16="http://schemas.microsoft.com/office/drawing/2014/main" id="{9DDC4D65-4A36-E01C-2EF0-738EF8B98783}"/>
              </a:ext>
            </a:extLst>
          </p:cNvPr>
          <p:cNvPicPr>
            <a:picLocks noRot="1" noChangeAspect="1"/>
          </p:cNvPicPr>
          <p:nvPr>
            <a:videoFile r:link="rId1"/>
          </p:nvPr>
        </p:nvPicPr>
        <p:blipFill>
          <a:blip r:embed="rId5"/>
          <a:stretch>
            <a:fillRect/>
          </a:stretch>
        </p:blipFill>
        <p:spPr>
          <a:xfrm>
            <a:off x="894945" y="543533"/>
            <a:ext cx="10214042" cy="5770934"/>
          </a:xfrm>
          <a:prstGeom prst="rect">
            <a:avLst/>
          </a:prstGeom>
        </p:spPr>
      </p:pic>
    </p:spTree>
    <p:extLst>
      <p:ext uri="{BB962C8B-B14F-4D97-AF65-F5344CB8AC3E}">
        <p14:creationId xmlns:p14="http://schemas.microsoft.com/office/powerpoint/2010/main" val="217591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94FE7-C628-65A3-2CD9-01953096E0B5}"/>
              </a:ext>
            </a:extLst>
          </p:cNvPr>
          <p:cNvSpPr>
            <a:spLocks noGrp="1"/>
          </p:cNvSpPr>
          <p:nvPr>
            <p:ph type="title"/>
          </p:nvPr>
        </p:nvSpPr>
        <p:spPr/>
        <p:txBody>
          <a:bodyPr/>
          <a:lstStyle/>
          <a:p>
            <a:endParaRPr lang="nl-NL"/>
          </a:p>
        </p:txBody>
      </p:sp>
      <p:pic>
        <p:nvPicPr>
          <p:cNvPr id="4" name="Tijdelijke aanduiding voor inhoud 3" descr="Afbeelding met tekst, schermopname, Rechthoek, whiteboard">
            <a:extLst>
              <a:ext uri="{FF2B5EF4-FFF2-40B4-BE49-F238E27FC236}">
                <a16:creationId xmlns:a16="http://schemas.microsoft.com/office/drawing/2014/main" id="{FEC73375-A078-35CB-4E7A-19AC195BDA84}"/>
              </a:ext>
            </a:extLst>
          </p:cNvPr>
          <p:cNvPicPr>
            <a:picLocks noGrp="1" noChangeAspect="1"/>
          </p:cNvPicPr>
          <p:nvPr>
            <p:ph idx="1"/>
          </p:nvPr>
        </p:nvPicPr>
        <p:blipFill>
          <a:blip r:embed="rId3"/>
          <a:stretch>
            <a:fillRect/>
          </a:stretch>
        </p:blipFill>
        <p:spPr>
          <a:xfrm>
            <a:off x="-398" y="1"/>
            <a:ext cx="12192796" cy="6858000"/>
          </a:xfrm>
        </p:spPr>
      </p:pic>
      <p:pic>
        <p:nvPicPr>
          <p:cNvPr id="13314" name="Picture 2" descr="Afbeelding met computer, computer, Computeronderdeel, elektronica&#10;&#10;Automatisch gegenereerde beschrijving">
            <a:extLst>
              <a:ext uri="{FF2B5EF4-FFF2-40B4-BE49-F238E27FC236}">
                <a16:creationId xmlns:a16="http://schemas.microsoft.com/office/drawing/2014/main" id="{62AE52AC-CAE1-A8E1-94E6-FBE2ED3B4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228" y="783930"/>
            <a:ext cx="8772525"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345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94FE7-C628-65A3-2CD9-01953096E0B5}"/>
              </a:ext>
            </a:extLst>
          </p:cNvPr>
          <p:cNvSpPr>
            <a:spLocks noGrp="1"/>
          </p:cNvSpPr>
          <p:nvPr>
            <p:ph type="title"/>
          </p:nvPr>
        </p:nvSpPr>
        <p:spPr/>
        <p:txBody>
          <a:bodyPr/>
          <a:lstStyle/>
          <a:p>
            <a:endParaRPr lang="nl-NL"/>
          </a:p>
        </p:txBody>
      </p:sp>
      <p:pic>
        <p:nvPicPr>
          <p:cNvPr id="4" name="Tijdelijke aanduiding voor inhoud 3" descr="Afbeelding met tekst, schermopname, Rechthoek, whiteboard">
            <a:extLst>
              <a:ext uri="{FF2B5EF4-FFF2-40B4-BE49-F238E27FC236}">
                <a16:creationId xmlns:a16="http://schemas.microsoft.com/office/drawing/2014/main" id="{FEC73375-A078-35CB-4E7A-19AC195BDA84}"/>
              </a:ext>
            </a:extLst>
          </p:cNvPr>
          <p:cNvPicPr>
            <a:picLocks noGrp="1" noChangeAspect="1"/>
          </p:cNvPicPr>
          <p:nvPr>
            <p:ph idx="1"/>
          </p:nvPr>
        </p:nvPicPr>
        <p:blipFill>
          <a:blip r:embed="rId3"/>
          <a:stretch>
            <a:fillRect/>
          </a:stretch>
        </p:blipFill>
        <p:spPr>
          <a:xfrm>
            <a:off x="0" y="-18216"/>
            <a:ext cx="12192796" cy="7283883"/>
          </a:xfrm>
        </p:spPr>
      </p:pic>
      <p:pic>
        <p:nvPicPr>
          <p:cNvPr id="15362" name="Picture 2">
            <a:extLst>
              <a:ext uri="{FF2B5EF4-FFF2-40B4-BE49-F238E27FC236}">
                <a16:creationId xmlns:a16="http://schemas.microsoft.com/office/drawing/2014/main" id="{AB9565C1-B18A-F25E-7169-43BCCA7D7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737" y="1268682"/>
            <a:ext cx="9091097" cy="471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415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4"/>
          <a:srcRect t="2471" b="3386"/>
          <a:stretch/>
        </p:blipFill>
        <p:spPr>
          <a:xfrm>
            <a:off x="-3047" y="10"/>
            <a:ext cx="12191999" cy="6857990"/>
          </a:xfrm>
          <a:prstGeom prst="rect">
            <a:avLst/>
          </a:prstGeom>
        </p:spPr>
      </p:pic>
      <p:pic>
        <p:nvPicPr>
          <p:cNvPr id="3" name="Onlinemedia 2" title="Tutorial 1.3. Open Leermateriaal. Basis microbit les 1">
            <a:hlinkClick r:id="" action="ppaction://media"/>
            <a:extLst>
              <a:ext uri="{FF2B5EF4-FFF2-40B4-BE49-F238E27FC236}">
                <a16:creationId xmlns:a16="http://schemas.microsoft.com/office/drawing/2014/main" id="{F3455E65-060D-8CBA-B639-45C42CC5A98E}"/>
              </a:ext>
            </a:extLst>
          </p:cNvPr>
          <p:cNvPicPr>
            <a:picLocks noRot="1" noChangeAspect="1"/>
          </p:cNvPicPr>
          <p:nvPr>
            <a:videoFile r:link="rId1"/>
          </p:nvPr>
        </p:nvPicPr>
        <p:blipFill>
          <a:blip r:embed="rId5"/>
          <a:stretch>
            <a:fillRect/>
          </a:stretch>
        </p:blipFill>
        <p:spPr>
          <a:xfrm>
            <a:off x="642026" y="347505"/>
            <a:ext cx="10661514" cy="6023755"/>
          </a:xfrm>
          <a:prstGeom prst="rect">
            <a:avLst/>
          </a:prstGeom>
        </p:spPr>
      </p:pic>
    </p:spTree>
    <p:extLst>
      <p:ext uri="{BB962C8B-B14F-4D97-AF65-F5344CB8AC3E}">
        <p14:creationId xmlns:p14="http://schemas.microsoft.com/office/powerpoint/2010/main" val="404149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94FE7-C628-65A3-2CD9-01953096E0B5}"/>
              </a:ext>
            </a:extLst>
          </p:cNvPr>
          <p:cNvSpPr>
            <a:spLocks noGrp="1"/>
          </p:cNvSpPr>
          <p:nvPr>
            <p:ph type="title"/>
          </p:nvPr>
        </p:nvSpPr>
        <p:spPr/>
        <p:txBody>
          <a:bodyPr/>
          <a:lstStyle/>
          <a:p>
            <a:endParaRPr lang="nl-NL"/>
          </a:p>
        </p:txBody>
      </p:sp>
      <p:pic>
        <p:nvPicPr>
          <p:cNvPr id="4" name="Tijdelijke aanduiding voor inhoud 3" descr="Afbeelding met tekst, schermopname, Rechthoek, whiteboard">
            <a:extLst>
              <a:ext uri="{FF2B5EF4-FFF2-40B4-BE49-F238E27FC236}">
                <a16:creationId xmlns:a16="http://schemas.microsoft.com/office/drawing/2014/main" id="{FEC73375-A078-35CB-4E7A-19AC195BDA84}"/>
              </a:ext>
            </a:extLst>
          </p:cNvPr>
          <p:cNvPicPr>
            <a:picLocks noGrp="1" noChangeAspect="1"/>
          </p:cNvPicPr>
          <p:nvPr>
            <p:ph idx="1"/>
          </p:nvPr>
        </p:nvPicPr>
        <p:blipFill>
          <a:blip r:embed="rId3"/>
          <a:stretch>
            <a:fillRect/>
          </a:stretch>
        </p:blipFill>
        <p:spPr>
          <a:xfrm>
            <a:off x="-43397" y="1"/>
            <a:ext cx="12192796" cy="6857999"/>
          </a:xfrm>
        </p:spPr>
      </p:pic>
      <p:pic>
        <p:nvPicPr>
          <p:cNvPr id="16386" name="Picture 2">
            <a:extLst>
              <a:ext uri="{FF2B5EF4-FFF2-40B4-BE49-F238E27FC236}">
                <a16:creationId xmlns:a16="http://schemas.microsoft.com/office/drawing/2014/main" id="{8811757F-1BF9-A18E-4AFF-7D0BD0357B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617"/>
          <a:stretch/>
        </p:blipFill>
        <p:spPr bwMode="auto">
          <a:xfrm>
            <a:off x="4178105" y="154744"/>
            <a:ext cx="3025479" cy="589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141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4"/>
          <a:srcRect t="2471" b="3386"/>
          <a:stretch/>
        </p:blipFill>
        <p:spPr>
          <a:xfrm>
            <a:off x="-3047" y="10"/>
            <a:ext cx="12191999" cy="6857990"/>
          </a:xfrm>
          <a:prstGeom prst="rect">
            <a:avLst/>
          </a:prstGeom>
        </p:spPr>
      </p:pic>
      <p:pic>
        <p:nvPicPr>
          <p:cNvPr id="3" name="Onlinemedia 2" title="Tutorial 1.4. Open Leermateriaal. Basis microbit les 1">
            <a:hlinkClick r:id="" action="ppaction://media"/>
            <a:extLst>
              <a:ext uri="{FF2B5EF4-FFF2-40B4-BE49-F238E27FC236}">
                <a16:creationId xmlns:a16="http://schemas.microsoft.com/office/drawing/2014/main" id="{EE075095-3916-8E8C-3AE5-2ACE82DB4D27}"/>
              </a:ext>
            </a:extLst>
          </p:cNvPr>
          <p:cNvPicPr>
            <a:picLocks noRot="1" noChangeAspect="1"/>
          </p:cNvPicPr>
          <p:nvPr>
            <a:videoFile r:link="rId1"/>
          </p:nvPr>
        </p:nvPicPr>
        <p:blipFill>
          <a:blip r:embed="rId5"/>
          <a:stretch>
            <a:fillRect/>
          </a:stretch>
        </p:blipFill>
        <p:spPr>
          <a:xfrm>
            <a:off x="758757" y="413458"/>
            <a:ext cx="10390461" cy="5870610"/>
          </a:xfrm>
          <a:prstGeom prst="rect">
            <a:avLst/>
          </a:prstGeom>
        </p:spPr>
      </p:pic>
    </p:spTree>
    <p:extLst>
      <p:ext uri="{BB962C8B-B14F-4D97-AF65-F5344CB8AC3E}">
        <p14:creationId xmlns:p14="http://schemas.microsoft.com/office/powerpoint/2010/main" val="330847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94FE7-C628-65A3-2CD9-01953096E0B5}"/>
              </a:ext>
            </a:extLst>
          </p:cNvPr>
          <p:cNvSpPr>
            <a:spLocks noGrp="1"/>
          </p:cNvSpPr>
          <p:nvPr>
            <p:ph type="title"/>
          </p:nvPr>
        </p:nvSpPr>
        <p:spPr/>
        <p:txBody>
          <a:bodyPr/>
          <a:lstStyle/>
          <a:p>
            <a:endParaRPr lang="nl-NL"/>
          </a:p>
        </p:txBody>
      </p:sp>
      <p:pic>
        <p:nvPicPr>
          <p:cNvPr id="4" name="Tijdelijke aanduiding voor inhoud 3" descr="Afbeelding met tekst, schermopname, Rechthoek, whiteboard">
            <a:extLst>
              <a:ext uri="{FF2B5EF4-FFF2-40B4-BE49-F238E27FC236}">
                <a16:creationId xmlns:a16="http://schemas.microsoft.com/office/drawing/2014/main" id="{FEC73375-A078-35CB-4E7A-19AC195BDA84}"/>
              </a:ext>
            </a:extLst>
          </p:cNvPr>
          <p:cNvPicPr>
            <a:picLocks noGrp="1" noChangeAspect="1"/>
          </p:cNvPicPr>
          <p:nvPr>
            <p:ph idx="1"/>
          </p:nvPr>
        </p:nvPicPr>
        <p:blipFill>
          <a:blip r:embed="rId3"/>
          <a:stretch>
            <a:fillRect/>
          </a:stretch>
        </p:blipFill>
        <p:spPr>
          <a:xfrm>
            <a:off x="-43397" y="1"/>
            <a:ext cx="12192796" cy="6857999"/>
          </a:xfrm>
        </p:spPr>
      </p:pic>
      <p:pic>
        <p:nvPicPr>
          <p:cNvPr id="18434" name="Picture 2">
            <a:extLst>
              <a:ext uri="{FF2B5EF4-FFF2-40B4-BE49-F238E27FC236}">
                <a16:creationId xmlns:a16="http://schemas.microsoft.com/office/drawing/2014/main" id="{B47AE410-8FFB-9C67-799B-1B93DDD5F4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r="42950"/>
          <a:stretch/>
        </p:blipFill>
        <p:spPr bwMode="auto">
          <a:xfrm>
            <a:off x="1513035" y="679357"/>
            <a:ext cx="6913513" cy="5242461"/>
          </a:xfrm>
          <a:prstGeom prst="rect">
            <a:avLst/>
          </a:prstGeom>
          <a:noFill/>
          <a:extLst>
            <a:ext uri="{909E8E84-426E-40DD-AFC4-6F175D3DCCD1}">
              <a14:hiddenFill xmlns:a14="http://schemas.microsoft.com/office/drawing/2010/main">
                <a:solidFill>
                  <a:srgbClr val="FFFFFF"/>
                </a:solidFill>
              </a14:hiddenFill>
            </a:ext>
          </a:extLst>
        </p:spPr>
      </p:pic>
      <p:sp>
        <p:nvSpPr>
          <p:cNvPr id="3" name="Pijl: rechts 2">
            <a:extLst>
              <a:ext uri="{FF2B5EF4-FFF2-40B4-BE49-F238E27FC236}">
                <a16:creationId xmlns:a16="http://schemas.microsoft.com/office/drawing/2014/main" id="{A937283D-B02C-E4E3-8E23-3744A357F809}"/>
              </a:ext>
            </a:extLst>
          </p:cNvPr>
          <p:cNvSpPr/>
          <p:nvPr/>
        </p:nvSpPr>
        <p:spPr>
          <a:xfrm rot="11585181">
            <a:off x="7958320" y="1943487"/>
            <a:ext cx="3338042" cy="89022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dirty="0"/>
          </a:p>
        </p:txBody>
      </p:sp>
      <p:sp>
        <p:nvSpPr>
          <p:cNvPr id="5" name="Tekstvak 4">
            <a:extLst>
              <a:ext uri="{FF2B5EF4-FFF2-40B4-BE49-F238E27FC236}">
                <a16:creationId xmlns:a16="http://schemas.microsoft.com/office/drawing/2014/main" id="{D6ECE531-8D08-2575-0565-06CB9867C3B9}"/>
              </a:ext>
            </a:extLst>
          </p:cNvPr>
          <p:cNvSpPr txBox="1"/>
          <p:nvPr/>
        </p:nvSpPr>
        <p:spPr>
          <a:xfrm>
            <a:off x="8837270" y="3360605"/>
            <a:ext cx="2684170" cy="923330"/>
          </a:xfrm>
          <a:prstGeom prst="rect">
            <a:avLst/>
          </a:prstGeom>
          <a:noFill/>
        </p:spPr>
        <p:txBody>
          <a:bodyPr wrap="square" rtlCol="0">
            <a:spAutoFit/>
          </a:bodyPr>
          <a:lstStyle/>
          <a:p>
            <a:r>
              <a:rPr lang="nl-NL" b="1" dirty="0"/>
              <a:t>Als dit dan dat, wordt heel veel gebruikt binnen het programmeren</a:t>
            </a:r>
          </a:p>
        </p:txBody>
      </p:sp>
    </p:spTree>
    <p:extLst>
      <p:ext uri="{BB962C8B-B14F-4D97-AF65-F5344CB8AC3E}">
        <p14:creationId xmlns:p14="http://schemas.microsoft.com/office/powerpoint/2010/main" val="124936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94FE7-C628-65A3-2CD9-01953096E0B5}"/>
              </a:ext>
            </a:extLst>
          </p:cNvPr>
          <p:cNvSpPr>
            <a:spLocks noGrp="1"/>
          </p:cNvSpPr>
          <p:nvPr>
            <p:ph type="title"/>
          </p:nvPr>
        </p:nvSpPr>
        <p:spPr/>
        <p:txBody>
          <a:bodyPr/>
          <a:lstStyle/>
          <a:p>
            <a:endParaRPr lang="nl-NL"/>
          </a:p>
        </p:txBody>
      </p:sp>
      <p:pic>
        <p:nvPicPr>
          <p:cNvPr id="4" name="Tijdelijke aanduiding voor inhoud 3" descr="Afbeelding met tekst, schermopname, Rechthoek, whiteboard">
            <a:extLst>
              <a:ext uri="{FF2B5EF4-FFF2-40B4-BE49-F238E27FC236}">
                <a16:creationId xmlns:a16="http://schemas.microsoft.com/office/drawing/2014/main" id="{FEC73375-A078-35CB-4E7A-19AC195BDA84}"/>
              </a:ext>
            </a:extLst>
          </p:cNvPr>
          <p:cNvPicPr>
            <a:picLocks noGrp="1" noChangeAspect="1"/>
          </p:cNvPicPr>
          <p:nvPr>
            <p:ph idx="1"/>
          </p:nvPr>
        </p:nvPicPr>
        <p:blipFill>
          <a:blip r:embed="rId2"/>
          <a:stretch>
            <a:fillRect/>
          </a:stretch>
        </p:blipFill>
        <p:spPr>
          <a:xfrm>
            <a:off x="-398" y="1443"/>
            <a:ext cx="12192796" cy="6856557"/>
          </a:xfrm>
        </p:spPr>
      </p:pic>
      <p:sp>
        <p:nvSpPr>
          <p:cNvPr id="3" name="Tekstvak 2">
            <a:extLst>
              <a:ext uri="{FF2B5EF4-FFF2-40B4-BE49-F238E27FC236}">
                <a16:creationId xmlns:a16="http://schemas.microsoft.com/office/drawing/2014/main" id="{096F6616-B32E-AD8E-ADCE-8581A307F477}"/>
              </a:ext>
            </a:extLst>
          </p:cNvPr>
          <p:cNvSpPr txBox="1"/>
          <p:nvPr/>
        </p:nvSpPr>
        <p:spPr>
          <a:xfrm>
            <a:off x="1840090" y="1949551"/>
            <a:ext cx="9673354" cy="2339102"/>
          </a:xfrm>
          <a:prstGeom prst="rect">
            <a:avLst/>
          </a:prstGeom>
          <a:noFill/>
        </p:spPr>
        <p:txBody>
          <a:bodyPr wrap="none" rtlCol="0">
            <a:spAutoFit/>
          </a:bodyPr>
          <a:lstStyle/>
          <a:p>
            <a:pPr marL="285750" indent="-285750">
              <a:buFont typeface="Arial" panose="020B0604020202020204" pitchFamily="34" charset="0"/>
              <a:buChar char="•"/>
            </a:pPr>
            <a:r>
              <a:rPr lang="nl-NL" sz="3200" b="1" dirty="0"/>
              <a:t>Wat is Carnaval?</a:t>
            </a:r>
          </a:p>
          <a:p>
            <a:pPr marL="285750" indent="-285750">
              <a:buFont typeface="Arial" panose="020B0604020202020204" pitchFamily="34" charset="0"/>
              <a:buChar char="•"/>
            </a:pPr>
            <a:r>
              <a:rPr lang="nl-NL" sz="3200" b="1" dirty="0"/>
              <a:t>Wie viert er hier Carnaval?</a:t>
            </a:r>
          </a:p>
          <a:p>
            <a:pPr marL="285750" indent="-285750">
              <a:buFont typeface="Arial" panose="020B0604020202020204" pitchFamily="34" charset="0"/>
              <a:buChar char="•"/>
            </a:pPr>
            <a:r>
              <a:rPr lang="nl-NL" sz="3200" b="1" dirty="0"/>
              <a:t>Doen je ouders ook mee met het vieren van Carnaval?</a:t>
            </a:r>
          </a:p>
          <a:p>
            <a:pPr marL="285750" indent="-285750">
              <a:buFont typeface="Arial" panose="020B0604020202020204" pitchFamily="34" charset="0"/>
              <a:buChar char="•"/>
            </a:pPr>
            <a:r>
              <a:rPr lang="nl-NL" sz="3200" b="1" dirty="0"/>
              <a:t>Waar wordt Carnaval gevierd? </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46026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3"/>
          <a:srcRect t="2471" b="3386"/>
          <a:stretch/>
        </p:blipFill>
        <p:spPr>
          <a:xfrm>
            <a:off x="-3047" y="10"/>
            <a:ext cx="12191999" cy="6857990"/>
          </a:xfrm>
          <a:prstGeom prst="rect">
            <a:avLst/>
          </a:prstGeom>
        </p:spPr>
      </p:pic>
      <p:pic>
        <p:nvPicPr>
          <p:cNvPr id="20482" name="Picture 2">
            <a:extLst>
              <a:ext uri="{FF2B5EF4-FFF2-40B4-BE49-F238E27FC236}">
                <a16:creationId xmlns:a16="http://schemas.microsoft.com/office/drawing/2014/main" id="{D56797C2-ABED-B521-CEF8-9F26D9301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09" y="1306859"/>
            <a:ext cx="6752492" cy="5064369"/>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tekst&#10;&#10;Automatisch gegenereerde beschrijving">
            <a:extLst>
              <a:ext uri="{FF2B5EF4-FFF2-40B4-BE49-F238E27FC236}">
                <a16:creationId xmlns:a16="http://schemas.microsoft.com/office/drawing/2014/main" id="{68936732-F656-2D8C-A813-5559DC8BB8F6}"/>
              </a:ext>
            </a:extLst>
          </p:cNvPr>
          <p:cNvPicPr>
            <a:picLocks noChangeAspect="1"/>
          </p:cNvPicPr>
          <p:nvPr/>
        </p:nvPicPr>
        <p:blipFill rotWithShape="1">
          <a:blip r:embed="rId3"/>
          <a:srcRect t="9767" r="3" b="10685"/>
          <a:stretch/>
        </p:blipFill>
        <p:spPr>
          <a:xfrm>
            <a:off x="7499230" y="-2"/>
            <a:ext cx="4689052" cy="2228757"/>
          </a:xfrm>
          <a:prstGeom prst="rect">
            <a:avLst/>
          </a:prstGeom>
        </p:spPr>
      </p:pic>
      <p:sp>
        <p:nvSpPr>
          <p:cNvPr id="2" name="Tekstvak 1">
            <a:extLst>
              <a:ext uri="{FF2B5EF4-FFF2-40B4-BE49-F238E27FC236}">
                <a16:creationId xmlns:a16="http://schemas.microsoft.com/office/drawing/2014/main" id="{87C3364D-8F2F-13C8-5870-E63B0997C55D}"/>
              </a:ext>
            </a:extLst>
          </p:cNvPr>
          <p:cNvSpPr txBox="1"/>
          <p:nvPr/>
        </p:nvSpPr>
        <p:spPr>
          <a:xfrm>
            <a:off x="7671582" y="383529"/>
            <a:ext cx="4539522" cy="923330"/>
          </a:xfrm>
          <a:prstGeom prst="rect">
            <a:avLst/>
          </a:prstGeom>
          <a:noFill/>
        </p:spPr>
        <p:txBody>
          <a:bodyPr wrap="square">
            <a:spAutoFit/>
          </a:bodyPr>
          <a:lstStyle/>
          <a:p>
            <a:r>
              <a:rPr lang="nl-NL" sz="5400" dirty="0">
                <a:solidFill>
                  <a:srgbClr val="FFFFFF"/>
                </a:solidFill>
              </a:rPr>
              <a:t>Afsluiting</a:t>
            </a:r>
            <a:endParaRPr lang="nl-NL" sz="5400" dirty="0"/>
          </a:p>
        </p:txBody>
      </p:sp>
    </p:spTree>
    <p:extLst>
      <p:ext uri="{BB962C8B-B14F-4D97-AF65-F5344CB8AC3E}">
        <p14:creationId xmlns:p14="http://schemas.microsoft.com/office/powerpoint/2010/main" val="3528875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3"/>
          <a:srcRect t="2471" b="3386"/>
          <a:stretch/>
        </p:blipFill>
        <p:spPr>
          <a:xfrm>
            <a:off x="-3047" y="10"/>
            <a:ext cx="12191999" cy="6857990"/>
          </a:xfrm>
          <a:prstGeom prst="rect">
            <a:avLst/>
          </a:prstGeom>
        </p:spPr>
      </p:pic>
      <p:sp>
        <p:nvSpPr>
          <p:cNvPr id="24" name="Rectangle 21">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Afbeelding 5" descr="Afbeelding met carnaval, festival, Traditie, kostuum&#10;&#10;Automatisch gegenereerde beschrijving">
            <a:extLst>
              <a:ext uri="{FF2B5EF4-FFF2-40B4-BE49-F238E27FC236}">
                <a16:creationId xmlns:a16="http://schemas.microsoft.com/office/drawing/2014/main" id="{8C07BFDC-71B2-AFB3-CA75-6742BF628A55}"/>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9775" r="2" b="2"/>
          <a:stretch/>
        </p:blipFill>
        <p:spPr>
          <a:xfrm>
            <a:off x="2296" y="10"/>
            <a:ext cx="7395866" cy="4470857"/>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5B91DB09-E7BF-FD97-DA5E-83CC81B3B842}"/>
              </a:ext>
            </a:extLst>
          </p:cNvPr>
          <p:cNvPicPr>
            <a:picLocks noChangeAspect="1"/>
          </p:cNvPicPr>
          <p:nvPr/>
        </p:nvPicPr>
        <p:blipFill rotWithShape="1">
          <a:blip r:embed="rId3"/>
          <a:srcRect t="9767" r="3" b="10685"/>
          <a:stretch/>
        </p:blipFill>
        <p:spPr>
          <a:xfrm>
            <a:off x="7499230" y="-2"/>
            <a:ext cx="4689052" cy="2228757"/>
          </a:xfrm>
          <a:prstGeom prst="rect">
            <a:avLst/>
          </a:prstGeom>
        </p:spPr>
      </p:pic>
      <p:pic>
        <p:nvPicPr>
          <p:cNvPr id="13" name="Afbeelding 12" descr="Afbeelding met hemel, buitenshuis, gebouw, toren&#10;&#10;Automatisch gegenereerde beschrijving">
            <a:extLst>
              <a:ext uri="{FF2B5EF4-FFF2-40B4-BE49-F238E27FC236}">
                <a16:creationId xmlns:a16="http://schemas.microsoft.com/office/drawing/2014/main" id="{D419C2EB-C8FA-05AF-C4E4-EDB9CD50CDFB}"/>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26629" r="-3" b="5119"/>
          <a:stretch/>
        </p:blipFill>
        <p:spPr>
          <a:xfrm>
            <a:off x="7499338" y="2324139"/>
            <a:ext cx="4682932" cy="2133380"/>
          </a:xfrm>
          <a:prstGeom prst="rect">
            <a:avLst/>
          </a:prstGeom>
        </p:spPr>
      </p:pic>
      <p:pic>
        <p:nvPicPr>
          <p:cNvPr id="16" name="Afbeelding 15" descr="Afbeelding met buitenshuis, carnaval, Dans, festival&#10;&#10;Automatisch gegenereerde beschrijving">
            <a:extLst>
              <a:ext uri="{FF2B5EF4-FFF2-40B4-BE49-F238E27FC236}">
                <a16:creationId xmlns:a16="http://schemas.microsoft.com/office/drawing/2014/main" id="{60CC1F89-2552-786C-35F7-FF702018592E}"/>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8500" r="3" b="14119"/>
          <a:stretch/>
        </p:blipFill>
        <p:spPr>
          <a:xfrm>
            <a:off x="-3717" y="4566250"/>
            <a:ext cx="4627475" cy="2291750"/>
          </a:xfrm>
          <a:prstGeom prst="rect">
            <a:avLst/>
          </a:prstGeom>
        </p:spPr>
      </p:pic>
      <p:pic>
        <p:nvPicPr>
          <p:cNvPr id="9" name="Afbeelding 8" descr="Afbeelding met buitenshuis, boom, kleding, Dans&#10;&#10;Automatisch gegenereerde beschrijving">
            <a:extLst>
              <a:ext uri="{FF2B5EF4-FFF2-40B4-BE49-F238E27FC236}">
                <a16:creationId xmlns:a16="http://schemas.microsoft.com/office/drawing/2014/main" id="{E85D35BB-43D9-C2AE-0276-62C24B52D0D8}"/>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42822" r="1" b="11170"/>
          <a:stretch/>
        </p:blipFill>
        <p:spPr>
          <a:xfrm>
            <a:off x="4713920" y="4566250"/>
            <a:ext cx="7462341" cy="2291750"/>
          </a:xfrm>
          <a:prstGeom prst="rect">
            <a:avLst/>
          </a:prstGeom>
        </p:spPr>
      </p:pic>
      <p:sp>
        <p:nvSpPr>
          <p:cNvPr id="19" name="Tekstvak 18">
            <a:extLst>
              <a:ext uri="{FF2B5EF4-FFF2-40B4-BE49-F238E27FC236}">
                <a16:creationId xmlns:a16="http://schemas.microsoft.com/office/drawing/2014/main" id="{8FE5293B-9112-AA86-52D4-37EAE74A29B9}"/>
              </a:ext>
            </a:extLst>
          </p:cNvPr>
          <p:cNvSpPr txBox="1"/>
          <p:nvPr/>
        </p:nvSpPr>
        <p:spPr>
          <a:xfrm>
            <a:off x="8740518" y="693727"/>
            <a:ext cx="3435743" cy="923330"/>
          </a:xfrm>
          <a:prstGeom prst="rect">
            <a:avLst/>
          </a:prstGeom>
          <a:noFill/>
        </p:spPr>
        <p:txBody>
          <a:bodyPr wrap="square">
            <a:spAutoFit/>
          </a:bodyPr>
          <a:lstStyle/>
          <a:p>
            <a:r>
              <a:rPr lang="nl-NL" sz="5400" dirty="0">
                <a:solidFill>
                  <a:srgbClr val="FFFFFF"/>
                </a:solidFill>
              </a:rPr>
              <a:t>Carnaval</a:t>
            </a:r>
            <a:endParaRPr lang="nl-NL" sz="5400" dirty="0"/>
          </a:p>
        </p:txBody>
      </p:sp>
    </p:spTree>
    <p:extLst>
      <p:ext uri="{BB962C8B-B14F-4D97-AF65-F5344CB8AC3E}">
        <p14:creationId xmlns:p14="http://schemas.microsoft.com/office/powerpoint/2010/main" val="3919498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94FE7-C628-65A3-2CD9-01953096E0B5}"/>
              </a:ext>
            </a:extLst>
          </p:cNvPr>
          <p:cNvSpPr>
            <a:spLocks noGrp="1"/>
          </p:cNvSpPr>
          <p:nvPr>
            <p:ph type="title"/>
          </p:nvPr>
        </p:nvSpPr>
        <p:spPr/>
        <p:txBody>
          <a:bodyPr/>
          <a:lstStyle/>
          <a:p>
            <a:endParaRPr lang="nl-NL"/>
          </a:p>
        </p:txBody>
      </p:sp>
      <p:pic>
        <p:nvPicPr>
          <p:cNvPr id="4" name="Tijdelijke aanduiding voor inhoud 3" descr="Afbeelding met tekst, schermopname, Rechthoek, whiteboard">
            <a:extLst>
              <a:ext uri="{FF2B5EF4-FFF2-40B4-BE49-F238E27FC236}">
                <a16:creationId xmlns:a16="http://schemas.microsoft.com/office/drawing/2014/main" id="{FEC73375-A078-35CB-4E7A-19AC195BDA84}"/>
              </a:ext>
            </a:extLst>
          </p:cNvPr>
          <p:cNvPicPr>
            <a:picLocks noGrp="1" noChangeAspect="1"/>
          </p:cNvPicPr>
          <p:nvPr>
            <p:ph idx="1"/>
          </p:nvPr>
        </p:nvPicPr>
        <p:blipFill>
          <a:blip r:embed="rId3"/>
          <a:stretch>
            <a:fillRect/>
          </a:stretch>
        </p:blipFill>
        <p:spPr>
          <a:xfrm>
            <a:off x="-398" y="1443"/>
            <a:ext cx="12192796" cy="6856557"/>
          </a:xfrm>
        </p:spPr>
      </p:pic>
      <p:sp>
        <p:nvSpPr>
          <p:cNvPr id="3" name="Tekstvak 2">
            <a:extLst>
              <a:ext uri="{FF2B5EF4-FFF2-40B4-BE49-F238E27FC236}">
                <a16:creationId xmlns:a16="http://schemas.microsoft.com/office/drawing/2014/main" id="{096F6616-B32E-AD8E-ADCE-8581A307F477}"/>
              </a:ext>
            </a:extLst>
          </p:cNvPr>
          <p:cNvSpPr txBox="1"/>
          <p:nvPr/>
        </p:nvSpPr>
        <p:spPr>
          <a:xfrm>
            <a:off x="1840090" y="1949551"/>
            <a:ext cx="7208192" cy="1846659"/>
          </a:xfrm>
          <a:prstGeom prst="rect">
            <a:avLst/>
          </a:prstGeom>
          <a:noFill/>
        </p:spPr>
        <p:txBody>
          <a:bodyPr wrap="none" rtlCol="0">
            <a:spAutoFit/>
          </a:bodyPr>
          <a:lstStyle/>
          <a:p>
            <a:pPr marL="285750" indent="-285750">
              <a:buFont typeface="Arial" panose="020B0604020202020204" pitchFamily="34" charset="0"/>
              <a:buChar char="•"/>
            </a:pPr>
            <a:r>
              <a:rPr lang="nl-NL" sz="3200" b="1" dirty="0"/>
              <a:t>Wat is programmeren?</a:t>
            </a:r>
          </a:p>
          <a:p>
            <a:pPr marL="285750" indent="-285750">
              <a:buFont typeface="Arial" panose="020B0604020202020204" pitchFamily="34" charset="0"/>
              <a:buChar char="•"/>
            </a:pPr>
            <a:r>
              <a:rPr lang="nl-NL" sz="3200" b="1" dirty="0"/>
              <a:t>Wat is er allemaal geprogrammeerd? </a:t>
            </a:r>
          </a:p>
          <a:p>
            <a:pPr marL="285750" indent="-285750">
              <a:buFont typeface="Arial" panose="020B0604020202020204" pitchFamily="34" charset="0"/>
              <a:buChar char="•"/>
            </a:pPr>
            <a:r>
              <a:rPr lang="nl-NL" sz="3200" b="1" dirty="0"/>
              <a:t>Wie heeft er al eens geprogrammeerd? </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39950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fbeelding 24" descr="Afbeelding met tekst">
            <a:extLst>
              <a:ext uri="{FF2B5EF4-FFF2-40B4-BE49-F238E27FC236}">
                <a16:creationId xmlns:a16="http://schemas.microsoft.com/office/drawing/2014/main" id="{C2D32328-1CE2-E88D-A4D1-917428C725AF}"/>
              </a:ext>
            </a:extLst>
          </p:cNvPr>
          <p:cNvPicPr>
            <a:picLocks noChangeAspect="1"/>
          </p:cNvPicPr>
          <p:nvPr/>
        </p:nvPicPr>
        <p:blipFill rotWithShape="1">
          <a:blip r:embed="rId3"/>
          <a:srcRect t="2471" b="3386"/>
          <a:stretch/>
        </p:blipFill>
        <p:spPr>
          <a:xfrm>
            <a:off x="-3047" y="10"/>
            <a:ext cx="12191999" cy="6857990"/>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5B91DB09-E7BF-FD97-DA5E-83CC81B3B842}"/>
              </a:ext>
            </a:extLst>
          </p:cNvPr>
          <p:cNvPicPr>
            <a:picLocks noChangeAspect="1"/>
          </p:cNvPicPr>
          <p:nvPr/>
        </p:nvPicPr>
        <p:blipFill rotWithShape="1">
          <a:blip r:embed="rId3"/>
          <a:srcRect t="9767" r="3" b="10685"/>
          <a:stretch/>
        </p:blipFill>
        <p:spPr>
          <a:xfrm>
            <a:off x="7499230" y="-2"/>
            <a:ext cx="4689052" cy="2228757"/>
          </a:xfrm>
          <a:prstGeom prst="rect">
            <a:avLst/>
          </a:prstGeom>
        </p:spPr>
      </p:pic>
      <p:sp>
        <p:nvSpPr>
          <p:cNvPr id="19" name="Tekstvak 18">
            <a:extLst>
              <a:ext uri="{FF2B5EF4-FFF2-40B4-BE49-F238E27FC236}">
                <a16:creationId xmlns:a16="http://schemas.microsoft.com/office/drawing/2014/main" id="{8FE5293B-9112-AA86-52D4-37EAE74A29B9}"/>
              </a:ext>
            </a:extLst>
          </p:cNvPr>
          <p:cNvSpPr txBox="1"/>
          <p:nvPr/>
        </p:nvSpPr>
        <p:spPr>
          <a:xfrm>
            <a:off x="7916829" y="671950"/>
            <a:ext cx="4313635" cy="923330"/>
          </a:xfrm>
          <a:prstGeom prst="rect">
            <a:avLst/>
          </a:prstGeom>
          <a:noFill/>
        </p:spPr>
        <p:txBody>
          <a:bodyPr wrap="square">
            <a:spAutoFit/>
          </a:bodyPr>
          <a:lstStyle/>
          <a:p>
            <a:r>
              <a:rPr lang="nl-NL" sz="5400" dirty="0">
                <a:solidFill>
                  <a:srgbClr val="FFFFFF"/>
                </a:solidFill>
              </a:rPr>
              <a:t>Om ons heen</a:t>
            </a:r>
            <a:endParaRPr lang="nl-NL" sz="5400" dirty="0"/>
          </a:p>
        </p:txBody>
      </p:sp>
      <p:pic>
        <p:nvPicPr>
          <p:cNvPr id="3" name="Afbeelding 2" descr="Afbeelding met wiel, auto, transport, voertuig&#10;&#10;Automatisch gegenereerde beschrijving">
            <a:extLst>
              <a:ext uri="{FF2B5EF4-FFF2-40B4-BE49-F238E27FC236}">
                <a16:creationId xmlns:a16="http://schemas.microsoft.com/office/drawing/2014/main" id="{A38569E3-21D8-1691-66CF-4CD3727F262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978" y="32989"/>
            <a:ext cx="5304444" cy="3315278"/>
          </a:xfrm>
          <a:prstGeom prst="rect">
            <a:avLst/>
          </a:prstGeom>
        </p:spPr>
      </p:pic>
      <p:pic>
        <p:nvPicPr>
          <p:cNvPr id="12" name="Afbeelding 11" descr="Afbeelding met automaton, hemel, buitenshuis, grond&#10;&#10;Automatisch gegenereerde beschrijving">
            <a:extLst>
              <a:ext uri="{FF2B5EF4-FFF2-40B4-BE49-F238E27FC236}">
                <a16:creationId xmlns:a16="http://schemas.microsoft.com/office/drawing/2014/main" id="{A2198585-F713-8E49-34F9-0B507E6F787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09925" y="2228755"/>
            <a:ext cx="4666335" cy="4609633"/>
          </a:xfrm>
          <a:prstGeom prst="rect">
            <a:avLst/>
          </a:prstGeom>
        </p:spPr>
      </p:pic>
      <p:pic>
        <p:nvPicPr>
          <p:cNvPr id="20" name="Afbeelding 19" descr="Afbeelding met Graphics, Lettertype, schermopname, paars&#10;&#10;Automatisch gegenereerde beschrijving">
            <a:extLst>
              <a:ext uri="{FF2B5EF4-FFF2-40B4-BE49-F238E27FC236}">
                <a16:creationId xmlns:a16="http://schemas.microsoft.com/office/drawing/2014/main" id="{AC30EE92-703D-E8BD-C024-75F57BD79111}"/>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467447" y="2235635"/>
            <a:ext cx="1948303" cy="1095920"/>
          </a:xfrm>
          <a:prstGeom prst="rect">
            <a:avLst/>
          </a:prstGeom>
        </p:spPr>
      </p:pic>
      <p:pic>
        <p:nvPicPr>
          <p:cNvPr id="23" name="Afbeelding 22" descr="Afbeelding met Graphics, symbool, clipart, logo&#10;&#10;Automatisch gegenereerde beschrijving">
            <a:extLst>
              <a:ext uri="{FF2B5EF4-FFF2-40B4-BE49-F238E27FC236}">
                <a16:creationId xmlns:a16="http://schemas.microsoft.com/office/drawing/2014/main" id="{D6CEC70B-E5C7-C81A-E680-E4D1CD811A02}"/>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621259" y="251337"/>
            <a:ext cx="1640678" cy="1640678"/>
          </a:xfrm>
          <a:prstGeom prst="rect">
            <a:avLst/>
          </a:prstGeom>
        </p:spPr>
      </p:pic>
      <p:pic>
        <p:nvPicPr>
          <p:cNvPr id="2050" name="Picture 2">
            <a:extLst>
              <a:ext uri="{FF2B5EF4-FFF2-40B4-BE49-F238E27FC236}">
                <a16:creationId xmlns:a16="http://schemas.microsoft.com/office/drawing/2014/main" id="{E18A489A-64E9-F068-2C78-5F0B3C45358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978" y="3482236"/>
            <a:ext cx="6630554" cy="3315278"/>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descr="Afbeelding met elektronica, notitieblok, computer, computer&#10;&#10;Automatisch gegenereerde beschrijving">
            <a:extLst>
              <a:ext uri="{FF2B5EF4-FFF2-40B4-BE49-F238E27FC236}">
                <a16:creationId xmlns:a16="http://schemas.microsoft.com/office/drawing/2014/main" id="{620D3E3B-3A04-2F96-14F4-AF55A06CFF0F}"/>
              </a:ext>
            </a:extLst>
          </p:cNvPr>
          <p:cNvPicPr>
            <a:picLocks noChangeAspect="1"/>
          </p:cNvPicPr>
          <p:nvPr/>
        </p:nvPicPr>
        <p:blipFill rotWithShape="1">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l="12358" t="17182" r="19056" b="12476"/>
          <a:stretch/>
        </p:blipFill>
        <p:spPr>
          <a:xfrm>
            <a:off x="4162640" y="3675175"/>
            <a:ext cx="5057204" cy="2956401"/>
          </a:xfrm>
          <a:prstGeom prst="rect">
            <a:avLst/>
          </a:prstGeom>
        </p:spPr>
      </p:pic>
    </p:spTree>
    <p:extLst>
      <p:ext uri="{BB962C8B-B14F-4D97-AF65-F5344CB8AC3E}">
        <p14:creationId xmlns:p14="http://schemas.microsoft.com/office/powerpoint/2010/main" val="39769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3"/>
          <a:srcRect t="2471" b="3386"/>
          <a:stretch/>
        </p:blipFill>
        <p:spPr>
          <a:xfrm>
            <a:off x="-3047" y="10"/>
            <a:ext cx="12191999" cy="6857990"/>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5B91DB09-E7BF-FD97-DA5E-83CC81B3B842}"/>
              </a:ext>
            </a:extLst>
          </p:cNvPr>
          <p:cNvPicPr>
            <a:picLocks noChangeAspect="1"/>
          </p:cNvPicPr>
          <p:nvPr/>
        </p:nvPicPr>
        <p:blipFill rotWithShape="1">
          <a:blip r:embed="rId3"/>
          <a:srcRect t="9767" r="3" b="10685"/>
          <a:stretch/>
        </p:blipFill>
        <p:spPr>
          <a:xfrm>
            <a:off x="7499230" y="-2"/>
            <a:ext cx="4689052" cy="2228757"/>
          </a:xfrm>
          <a:prstGeom prst="rect">
            <a:avLst/>
          </a:prstGeom>
        </p:spPr>
      </p:pic>
      <p:sp>
        <p:nvSpPr>
          <p:cNvPr id="19" name="Tekstvak 18">
            <a:extLst>
              <a:ext uri="{FF2B5EF4-FFF2-40B4-BE49-F238E27FC236}">
                <a16:creationId xmlns:a16="http://schemas.microsoft.com/office/drawing/2014/main" id="{8FE5293B-9112-AA86-52D4-37EAE74A29B9}"/>
              </a:ext>
            </a:extLst>
          </p:cNvPr>
          <p:cNvSpPr txBox="1"/>
          <p:nvPr/>
        </p:nvSpPr>
        <p:spPr>
          <a:xfrm>
            <a:off x="7811912" y="693727"/>
            <a:ext cx="4364350" cy="923330"/>
          </a:xfrm>
          <a:prstGeom prst="rect">
            <a:avLst/>
          </a:prstGeom>
          <a:noFill/>
        </p:spPr>
        <p:txBody>
          <a:bodyPr wrap="square">
            <a:spAutoFit/>
          </a:bodyPr>
          <a:lstStyle/>
          <a:p>
            <a:r>
              <a:rPr lang="nl-NL" sz="5400" dirty="0">
                <a:solidFill>
                  <a:srgbClr val="FFFFFF"/>
                </a:solidFill>
              </a:rPr>
              <a:t>Stap voor Stap</a:t>
            </a:r>
            <a:endParaRPr lang="nl-NL" sz="5400" dirty="0"/>
          </a:p>
        </p:txBody>
      </p:sp>
      <p:pic>
        <p:nvPicPr>
          <p:cNvPr id="4098" name="Picture 2">
            <a:extLst>
              <a:ext uri="{FF2B5EF4-FFF2-40B4-BE49-F238E27FC236}">
                <a16:creationId xmlns:a16="http://schemas.microsoft.com/office/drawing/2014/main" id="{6684771C-48E4-59AA-835E-0FEA2F7FF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7" y="1492956"/>
            <a:ext cx="69532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060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3"/>
          <a:srcRect t="2471" b="3386"/>
          <a:stretch/>
        </p:blipFill>
        <p:spPr>
          <a:xfrm>
            <a:off x="-3047" y="10"/>
            <a:ext cx="12191999" cy="6857990"/>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5B91DB09-E7BF-FD97-DA5E-83CC81B3B842}"/>
              </a:ext>
            </a:extLst>
          </p:cNvPr>
          <p:cNvPicPr>
            <a:picLocks noChangeAspect="1"/>
          </p:cNvPicPr>
          <p:nvPr/>
        </p:nvPicPr>
        <p:blipFill rotWithShape="1">
          <a:blip r:embed="rId3"/>
          <a:srcRect t="9767" r="3" b="10685"/>
          <a:stretch/>
        </p:blipFill>
        <p:spPr>
          <a:xfrm>
            <a:off x="7499230" y="-2"/>
            <a:ext cx="4689052" cy="2228757"/>
          </a:xfrm>
          <a:prstGeom prst="rect">
            <a:avLst/>
          </a:prstGeom>
        </p:spPr>
      </p:pic>
      <p:sp>
        <p:nvSpPr>
          <p:cNvPr id="19" name="Tekstvak 18">
            <a:extLst>
              <a:ext uri="{FF2B5EF4-FFF2-40B4-BE49-F238E27FC236}">
                <a16:creationId xmlns:a16="http://schemas.microsoft.com/office/drawing/2014/main" id="{8FE5293B-9112-AA86-52D4-37EAE74A29B9}"/>
              </a:ext>
            </a:extLst>
          </p:cNvPr>
          <p:cNvSpPr txBox="1"/>
          <p:nvPr/>
        </p:nvSpPr>
        <p:spPr>
          <a:xfrm>
            <a:off x="8740518" y="693727"/>
            <a:ext cx="3435743" cy="923330"/>
          </a:xfrm>
          <a:prstGeom prst="rect">
            <a:avLst/>
          </a:prstGeom>
          <a:noFill/>
        </p:spPr>
        <p:txBody>
          <a:bodyPr wrap="square">
            <a:spAutoFit/>
          </a:bodyPr>
          <a:lstStyle/>
          <a:p>
            <a:r>
              <a:rPr lang="nl-NL" sz="5400" dirty="0">
                <a:solidFill>
                  <a:srgbClr val="FFFFFF"/>
                </a:solidFill>
              </a:rPr>
              <a:t>Ervaring?</a:t>
            </a:r>
            <a:endParaRPr lang="nl-NL" sz="5400" dirty="0"/>
          </a:p>
        </p:txBody>
      </p:sp>
      <p:pic>
        <p:nvPicPr>
          <p:cNvPr id="21506" name="Picture 2">
            <a:extLst>
              <a:ext uri="{FF2B5EF4-FFF2-40B4-BE49-F238E27FC236}">
                <a16:creationId xmlns:a16="http://schemas.microsoft.com/office/drawing/2014/main" id="{CC5DB111-493B-E776-2AA9-790EE9C79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39" y="2413721"/>
            <a:ext cx="5800221" cy="355662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D32EDE13-BCDC-5A7B-DEB3-3965A8E178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9345" y="2341886"/>
            <a:ext cx="5608320" cy="355662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89B8F082-A58E-6516-888C-2F5F980A41BD}"/>
              </a:ext>
            </a:extLst>
          </p:cNvPr>
          <p:cNvSpPr txBox="1"/>
          <p:nvPr/>
        </p:nvSpPr>
        <p:spPr>
          <a:xfrm>
            <a:off x="794673" y="5952509"/>
            <a:ext cx="5343587" cy="923330"/>
          </a:xfrm>
          <a:prstGeom prst="rect">
            <a:avLst/>
          </a:prstGeom>
          <a:noFill/>
        </p:spPr>
        <p:txBody>
          <a:bodyPr wrap="square">
            <a:spAutoFit/>
          </a:bodyPr>
          <a:lstStyle/>
          <a:p>
            <a:r>
              <a:rPr lang="nl-NL" sz="5400" dirty="0">
                <a:solidFill>
                  <a:srgbClr val="FFFFFF"/>
                </a:solidFill>
              </a:rPr>
              <a:t>Blok </a:t>
            </a:r>
            <a:r>
              <a:rPr lang="nl-NL" sz="5400" dirty="0" err="1">
                <a:solidFill>
                  <a:srgbClr val="FFFFFF"/>
                </a:solidFill>
              </a:rPr>
              <a:t>Coding</a:t>
            </a:r>
            <a:r>
              <a:rPr lang="nl-NL" sz="5400" dirty="0">
                <a:solidFill>
                  <a:srgbClr val="FFFFFF"/>
                </a:solidFill>
              </a:rPr>
              <a:t> &lt; 13</a:t>
            </a:r>
            <a:endParaRPr lang="nl-NL" sz="5400" dirty="0"/>
          </a:p>
        </p:txBody>
      </p:sp>
      <p:sp>
        <p:nvSpPr>
          <p:cNvPr id="5" name="Tekstvak 4">
            <a:extLst>
              <a:ext uri="{FF2B5EF4-FFF2-40B4-BE49-F238E27FC236}">
                <a16:creationId xmlns:a16="http://schemas.microsoft.com/office/drawing/2014/main" id="{4027A393-F05B-8586-102A-BD7B9CFCB18D}"/>
              </a:ext>
            </a:extLst>
          </p:cNvPr>
          <p:cNvSpPr txBox="1"/>
          <p:nvPr/>
        </p:nvSpPr>
        <p:spPr>
          <a:xfrm>
            <a:off x="6848413" y="5898512"/>
            <a:ext cx="5343587" cy="923330"/>
          </a:xfrm>
          <a:prstGeom prst="rect">
            <a:avLst/>
          </a:prstGeom>
          <a:noFill/>
        </p:spPr>
        <p:txBody>
          <a:bodyPr wrap="square">
            <a:spAutoFit/>
          </a:bodyPr>
          <a:lstStyle/>
          <a:p>
            <a:r>
              <a:rPr lang="nl-NL" sz="5400" dirty="0">
                <a:solidFill>
                  <a:srgbClr val="FFFFFF"/>
                </a:solidFill>
              </a:rPr>
              <a:t>Scripting &gt; 13</a:t>
            </a:r>
            <a:endParaRPr lang="nl-NL" sz="5400" dirty="0"/>
          </a:p>
        </p:txBody>
      </p:sp>
    </p:spTree>
    <p:extLst>
      <p:ext uri="{BB962C8B-B14F-4D97-AF65-F5344CB8AC3E}">
        <p14:creationId xmlns:p14="http://schemas.microsoft.com/office/powerpoint/2010/main" val="1620267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3"/>
          <a:srcRect t="2471" b="3386"/>
          <a:stretch/>
        </p:blipFill>
        <p:spPr>
          <a:xfrm>
            <a:off x="-3047" y="10"/>
            <a:ext cx="12191999" cy="6857990"/>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5B91DB09-E7BF-FD97-DA5E-83CC81B3B842}"/>
              </a:ext>
            </a:extLst>
          </p:cNvPr>
          <p:cNvPicPr>
            <a:picLocks noChangeAspect="1"/>
          </p:cNvPicPr>
          <p:nvPr/>
        </p:nvPicPr>
        <p:blipFill rotWithShape="1">
          <a:blip r:embed="rId3"/>
          <a:srcRect t="9767" r="3" b="10685"/>
          <a:stretch/>
        </p:blipFill>
        <p:spPr>
          <a:xfrm>
            <a:off x="7499230" y="-2"/>
            <a:ext cx="4689052" cy="2228757"/>
          </a:xfrm>
          <a:prstGeom prst="rect">
            <a:avLst/>
          </a:prstGeom>
        </p:spPr>
      </p:pic>
      <p:sp>
        <p:nvSpPr>
          <p:cNvPr id="19" name="Tekstvak 18">
            <a:extLst>
              <a:ext uri="{FF2B5EF4-FFF2-40B4-BE49-F238E27FC236}">
                <a16:creationId xmlns:a16="http://schemas.microsoft.com/office/drawing/2014/main" id="{8FE5293B-9112-AA86-52D4-37EAE74A29B9}"/>
              </a:ext>
            </a:extLst>
          </p:cNvPr>
          <p:cNvSpPr txBox="1"/>
          <p:nvPr/>
        </p:nvSpPr>
        <p:spPr>
          <a:xfrm>
            <a:off x="7811912" y="693727"/>
            <a:ext cx="4364350" cy="923330"/>
          </a:xfrm>
          <a:prstGeom prst="rect">
            <a:avLst/>
          </a:prstGeom>
          <a:noFill/>
        </p:spPr>
        <p:txBody>
          <a:bodyPr wrap="square">
            <a:spAutoFit/>
          </a:bodyPr>
          <a:lstStyle/>
          <a:p>
            <a:r>
              <a:rPr lang="nl-NL" sz="5400" dirty="0" err="1">
                <a:solidFill>
                  <a:srgbClr val="FFFFFF"/>
                </a:solidFill>
              </a:rPr>
              <a:t>micro:bit</a:t>
            </a:r>
            <a:endParaRPr lang="nl-NL" sz="5400" dirty="0"/>
          </a:p>
        </p:txBody>
      </p:sp>
      <p:pic>
        <p:nvPicPr>
          <p:cNvPr id="5" name="Afbeelding 4" descr="Afbeelding met Kinderkunst&#10;&#10;Automatisch gegenereerde beschrijving">
            <a:extLst>
              <a:ext uri="{FF2B5EF4-FFF2-40B4-BE49-F238E27FC236}">
                <a16:creationId xmlns:a16="http://schemas.microsoft.com/office/drawing/2014/main" id="{22A735AF-576E-883A-1943-2166C2E819B5}"/>
              </a:ext>
            </a:extLst>
          </p:cNvPr>
          <p:cNvPicPr>
            <a:picLocks noChangeAspect="1"/>
          </p:cNvPicPr>
          <p:nvPr/>
        </p:nvPicPr>
        <p:blipFill rotWithShape="1">
          <a:blip r:embed="rId4">
            <a:extLst>
              <a:ext uri="{28A0092B-C50C-407E-A947-70E740481C1C}">
                <a14:useLocalDpi xmlns:a14="http://schemas.microsoft.com/office/drawing/2010/main" val="0"/>
              </a:ext>
            </a:extLst>
          </a:blip>
          <a:srcRect l="2093" t="5831" r="3522" b="9337"/>
          <a:stretch/>
        </p:blipFill>
        <p:spPr>
          <a:xfrm>
            <a:off x="905175" y="1617057"/>
            <a:ext cx="4238324" cy="3453835"/>
          </a:xfrm>
          <a:prstGeom prst="rect">
            <a:avLst/>
          </a:prstGeom>
        </p:spPr>
      </p:pic>
    </p:spTree>
    <p:extLst>
      <p:ext uri="{BB962C8B-B14F-4D97-AF65-F5344CB8AC3E}">
        <p14:creationId xmlns:p14="http://schemas.microsoft.com/office/powerpoint/2010/main" val="1321242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10;&#10;Automatisch gegenereerde beschrijving">
            <a:extLst>
              <a:ext uri="{FF2B5EF4-FFF2-40B4-BE49-F238E27FC236}">
                <a16:creationId xmlns:a16="http://schemas.microsoft.com/office/drawing/2014/main" id="{4E24373C-3621-4257-EEB1-6600F2250D6D}"/>
              </a:ext>
            </a:extLst>
          </p:cNvPr>
          <p:cNvPicPr>
            <a:picLocks noChangeAspect="1"/>
          </p:cNvPicPr>
          <p:nvPr/>
        </p:nvPicPr>
        <p:blipFill rotWithShape="1">
          <a:blip r:embed="rId4"/>
          <a:srcRect t="2471" b="3386"/>
          <a:stretch/>
        </p:blipFill>
        <p:spPr>
          <a:xfrm>
            <a:off x="-3047" y="10"/>
            <a:ext cx="12191999" cy="6857990"/>
          </a:xfrm>
          <a:prstGeom prst="rect">
            <a:avLst/>
          </a:prstGeom>
        </p:spPr>
      </p:pic>
      <p:pic>
        <p:nvPicPr>
          <p:cNvPr id="2" name="Onlinemedia 1" title="Wat is een micro:bit (november 2020)">
            <a:hlinkClick r:id="" action="ppaction://media"/>
            <a:extLst>
              <a:ext uri="{FF2B5EF4-FFF2-40B4-BE49-F238E27FC236}">
                <a16:creationId xmlns:a16="http://schemas.microsoft.com/office/drawing/2014/main" id="{97CBF45F-CAAA-E810-6F67-03C70B87F8A6}"/>
              </a:ext>
            </a:extLst>
          </p:cNvPr>
          <p:cNvPicPr>
            <a:picLocks noRot="1" noChangeAspect="1"/>
          </p:cNvPicPr>
          <p:nvPr>
            <a:videoFile r:link="rId1"/>
          </p:nvPr>
        </p:nvPicPr>
        <p:blipFill>
          <a:blip r:embed="rId5"/>
          <a:stretch>
            <a:fillRect/>
          </a:stretch>
        </p:blipFill>
        <p:spPr>
          <a:xfrm>
            <a:off x="1255889" y="694337"/>
            <a:ext cx="9680222" cy="5469325"/>
          </a:xfrm>
          <a:prstGeom prst="rect">
            <a:avLst/>
          </a:prstGeom>
        </p:spPr>
      </p:pic>
    </p:spTree>
    <p:extLst>
      <p:ext uri="{BB962C8B-B14F-4D97-AF65-F5344CB8AC3E}">
        <p14:creationId xmlns:p14="http://schemas.microsoft.com/office/powerpoint/2010/main" val="361427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ce25a6a-5df6-4131-8bd4-46fe0d3f3be6">
      <Terms xmlns="http://schemas.microsoft.com/office/infopath/2007/PartnerControls"/>
    </lcf76f155ced4ddcb4097134ff3c332f>
    <TaxCatchAll xmlns="62df26fc-5138-4420-8374-9eac070603a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A83AE6B835BF4D9E17AEF0A784296C" ma:contentTypeVersion="13" ma:contentTypeDescription="Een nieuw document maken." ma:contentTypeScope="" ma:versionID="2684c99d934ad63680b6b625623eb102">
  <xsd:schema xmlns:xsd="http://www.w3.org/2001/XMLSchema" xmlns:xs="http://www.w3.org/2001/XMLSchema" xmlns:p="http://schemas.microsoft.com/office/2006/metadata/properties" xmlns:ns2="bce25a6a-5df6-4131-8bd4-46fe0d3f3be6" xmlns:ns3="62df26fc-5138-4420-8374-9eac070603a0" targetNamespace="http://schemas.microsoft.com/office/2006/metadata/properties" ma:root="true" ma:fieldsID="12f05800de1eddec46d733bed5519069" ns2:_="" ns3:_="">
    <xsd:import namespace="bce25a6a-5df6-4131-8bd4-46fe0d3f3be6"/>
    <xsd:import namespace="62df26fc-5138-4420-8374-9eac070603a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e25a6a-5df6-4131-8bd4-46fe0d3f3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17b5585b-ca92-4af9-9e07-1ee04984813d"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df26fc-5138-4420-8374-9eac070603a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03d1d04-60c8-4243-8bf5-32def632b6ea}" ma:internalName="TaxCatchAll" ma:showField="CatchAllData" ma:web="62df26fc-5138-4420-8374-9eac070603a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F9594A-6C48-410C-AD1F-89FA9081466B}">
  <ds:schemaRefs>
    <ds:schemaRef ds:uri="http://schemas.microsoft.com/sharepoint/v3/contenttype/forms"/>
  </ds:schemaRefs>
</ds:datastoreItem>
</file>

<file path=customXml/itemProps2.xml><?xml version="1.0" encoding="utf-8"?>
<ds:datastoreItem xmlns:ds="http://schemas.openxmlformats.org/officeDocument/2006/customXml" ds:itemID="{B88B5219-38B0-4F64-804E-28523820EF43}">
  <ds:schemaRefs>
    <ds:schemaRef ds:uri="http://schemas.microsoft.com/office/2006/metadata/properties"/>
    <ds:schemaRef ds:uri="http://schemas.microsoft.com/office/infopath/2007/PartnerControls"/>
    <ds:schemaRef ds:uri="bce25a6a-5df6-4131-8bd4-46fe0d3f3be6"/>
    <ds:schemaRef ds:uri="62df26fc-5138-4420-8374-9eac070603a0"/>
  </ds:schemaRefs>
</ds:datastoreItem>
</file>

<file path=customXml/itemProps3.xml><?xml version="1.0" encoding="utf-8"?>
<ds:datastoreItem xmlns:ds="http://schemas.openxmlformats.org/officeDocument/2006/customXml" ds:itemID="{D8093782-A762-4752-8278-F8F638438C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e25a6a-5df6-4131-8bd4-46fe0d3f3be6"/>
    <ds:schemaRef ds:uri="62df26fc-5138-4420-8374-9eac070603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1219</TotalTime>
  <Words>718</Words>
  <Application>Microsoft Office PowerPoint</Application>
  <PresentationFormat>Breedbeeld</PresentationFormat>
  <Paragraphs>80</Paragraphs>
  <Slides>20</Slides>
  <Notes>18</Notes>
  <HiddenSlides>0</HiddenSlides>
  <MMClips>5</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Arial</vt:lpstr>
      <vt:lpstr>Arial</vt:lpstr>
      <vt:lpstr>Cabin</vt:lpstr>
      <vt:lpstr>Calibri</vt:lpstr>
      <vt:lpstr>Calibri Light</vt:lpstr>
      <vt:lpstr>office theme</vt:lpstr>
      <vt:lpstr>Carnaval en de micro:bit les 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Pauline Maas</cp:lastModifiedBy>
  <cp:revision>34</cp:revision>
  <dcterms:created xsi:type="dcterms:W3CDTF">2013-07-15T20:26:40Z</dcterms:created>
  <dcterms:modified xsi:type="dcterms:W3CDTF">2023-09-24T20:54:52Z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0x01010032A83AE6B835BF4D9E17AEF0A784296C</vt:lpwstr>
  </property>
  <property fmtid="{D5CDD505-2E9C-101B-9397-08002B2CF9AE}" pid="3" name="MediaServiceImageTags">
    <vt:lpwstr/>
  </property>
</Properties>
</file>